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 id="2147483806" r:id="rId5"/>
  </p:sldMasterIdLst>
  <p:notesMasterIdLst>
    <p:notesMasterId r:id="rId38"/>
  </p:notesMasterIdLst>
  <p:handoutMasterIdLst>
    <p:handoutMasterId r:id="rId39"/>
  </p:handoutMasterIdLst>
  <p:sldIdLst>
    <p:sldId id="307" r:id="rId6"/>
    <p:sldId id="335" r:id="rId7"/>
    <p:sldId id="337" r:id="rId8"/>
    <p:sldId id="338" r:id="rId9"/>
    <p:sldId id="340" r:id="rId10"/>
    <p:sldId id="360" r:id="rId11"/>
    <p:sldId id="342" r:id="rId12"/>
    <p:sldId id="343" r:id="rId13"/>
    <p:sldId id="362" r:id="rId14"/>
    <p:sldId id="358" r:id="rId15"/>
    <p:sldId id="346" r:id="rId16"/>
    <p:sldId id="347" r:id="rId17"/>
    <p:sldId id="348" r:id="rId18"/>
    <p:sldId id="349" r:id="rId19"/>
    <p:sldId id="361" r:id="rId20"/>
    <p:sldId id="371" r:id="rId21"/>
    <p:sldId id="351" r:id="rId22"/>
    <p:sldId id="320" r:id="rId23"/>
    <p:sldId id="359" r:id="rId24"/>
    <p:sldId id="352" r:id="rId25"/>
    <p:sldId id="311" r:id="rId26"/>
    <p:sldId id="313" r:id="rId27"/>
    <p:sldId id="314" r:id="rId28"/>
    <p:sldId id="315" r:id="rId29"/>
    <p:sldId id="316" r:id="rId30"/>
    <p:sldId id="353" r:id="rId31"/>
    <p:sldId id="318" r:id="rId32"/>
    <p:sldId id="355" r:id="rId33"/>
    <p:sldId id="321" r:id="rId34"/>
    <p:sldId id="356" r:id="rId35"/>
    <p:sldId id="322" r:id="rId36"/>
    <p:sldId id="323" r:id="rId3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E509C3C8-FFDD-48A1-8C17-C153E3C34786}">
          <p14:sldIdLst>
            <p14:sldId id="307"/>
            <p14:sldId id="335"/>
            <p14:sldId id="337"/>
            <p14:sldId id="338"/>
            <p14:sldId id="340"/>
            <p14:sldId id="360"/>
            <p14:sldId id="342"/>
            <p14:sldId id="343"/>
            <p14:sldId id="362"/>
            <p14:sldId id="358"/>
            <p14:sldId id="346"/>
            <p14:sldId id="347"/>
            <p14:sldId id="348"/>
            <p14:sldId id="349"/>
            <p14:sldId id="361"/>
            <p14:sldId id="371"/>
            <p14:sldId id="351"/>
            <p14:sldId id="320"/>
            <p14:sldId id="359"/>
            <p14:sldId id="352"/>
          </p14:sldIdLst>
        </p14:section>
        <p14:section name="Optional Customization" id="{30F1124B-84F5-4A21-AC06-F543681B92FA}">
          <p14:sldIdLst>
            <p14:sldId id="311"/>
            <p14:sldId id="313"/>
            <p14:sldId id="314"/>
            <p14:sldId id="315"/>
            <p14:sldId id="316"/>
            <p14:sldId id="353"/>
            <p14:sldId id="318"/>
            <p14:sldId id="355"/>
            <p14:sldId id="321"/>
            <p14:sldId id="356"/>
            <p14:sldId id="322"/>
            <p14:sldId id="323"/>
          </p14:sldIdLst>
        </p14:section>
      </p14:sectionLst>
    </p:ext>
    <p:ext uri="{EFAFB233-063F-42B5-8137-9DF3F51BA10A}">
      <p15:sldGuideLst xmlns:p15="http://schemas.microsoft.com/office/powerpoint/2012/main">
        <p15:guide id="1" orient="horz" pos="4319">
          <p15:clr>
            <a:srgbClr val="A4A3A4"/>
          </p15:clr>
        </p15:guide>
        <p15:guide id="2" pos="2808" userDrawn="1">
          <p15:clr>
            <a:srgbClr val="A4A3A4"/>
          </p15:clr>
        </p15:guide>
        <p15:guide id="3" pos="28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anne Castellente (Kearney)" initials="DC" lastIdx="65" clrIdx="0"/>
  <p:cmAuthor id="1" name="Lauren Barfels" initials="LB" lastIdx="3" clrIdx="1"/>
  <p:cmAuthor id="2" name="Dianne Castellente (Kearney)" initials="DC("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E0"/>
    <a:srgbClr val="96151D"/>
    <a:srgbClr val="622639"/>
    <a:srgbClr val="E3DDD1"/>
    <a:srgbClr val="B30838"/>
    <a:srgbClr val="004071"/>
    <a:srgbClr val="53565A"/>
    <a:srgbClr val="FFFFFF"/>
    <a:srgbClr val="A8A093"/>
    <a:srgbClr val="F2E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8" autoAdjust="0"/>
    <p:restoredTop sz="90842" autoAdjust="0"/>
  </p:normalViewPr>
  <p:slideViewPr>
    <p:cSldViewPr snapToGrid="0" showGuides="1">
      <p:cViewPr varScale="1">
        <p:scale>
          <a:sx n="124" d="100"/>
          <a:sy n="124" d="100"/>
        </p:scale>
        <p:origin x="2976" y="168"/>
      </p:cViewPr>
      <p:guideLst>
        <p:guide orient="horz" pos="4319"/>
        <p:guide pos="2808"/>
        <p:guide pos="28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CA20F27-0513-452D-AF6D-29F12187027D}" type="datetimeFigureOut">
              <a:rPr lang="en-US" smtClean="0"/>
              <a:t>8/4/23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4D1C1EE-7367-4548-B83D-B030BFB4CDCD}" type="slidenum">
              <a:rPr lang="en-US" smtClean="0"/>
              <a:t>‹#›</a:t>
            </a:fld>
            <a:endParaRPr lang="en-US"/>
          </a:p>
        </p:txBody>
      </p:sp>
    </p:spTree>
    <p:extLst>
      <p:ext uri="{BB962C8B-B14F-4D97-AF65-F5344CB8AC3E}">
        <p14:creationId xmlns:p14="http://schemas.microsoft.com/office/powerpoint/2010/main" val="23534148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8D12F1C-A902-4FF2-BF8B-5AA62C206727}" type="datetimeFigureOut">
              <a:rPr lang="en-US" smtClean="0"/>
              <a:t>8/4/23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E7F564-B01B-42B3-8E3C-D45A7B075FDE}" type="slidenum">
              <a:rPr lang="en-US" smtClean="0"/>
              <a:t>‹#›</a:t>
            </a:fld>
            <a:endParaRPr lang="en-US" dirty="0"/>
          </a:p>
        </p:txBody>
      </p:sp>
    </p:spTree>
    <p:extLst>
      <p:ext uri="{BB962C8B-B14F-4D97-AF65-F5344CB8AC3E}">
        <p14:creationId xmlns:p14="http://schemas.microsoft.com/office/powerpoint/2010/main" val="32604242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this information carefully.]</a:t>
            </a:r>
          </a:p>
          <a:p>
            <a:endParaRPr lang="en-US" baseline="0" dirty="0"/>
          </a:p>
          <a:p>
            <a:r>
              <a:rPr lang="en-US" baseline="0" dirty="0"/>
              <a:t>[Delete this slide before presenting.]</a:t>
            </a: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a:t>
            </a:fld>
            <a:endParaRPr lang="en-US" dirty="0"/>
          </a:p>
        </p:txBody>
      </p:sp>
    </p:spTree>
    <p:extLst>
      <p:ext uri="{BB962C8B-B14F-4D97-AF65-F5344CB8AC3E}">
        <p14:creationId xmlns:p14="http://schemas.microsoft.com/office/powerpoint/2010/main" val="133389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[Keep this slide only if plan has match or profit sharing. Update content in pop-up accordingly.]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Best of all, your plan offers a match/profit sharing.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to go to next slide]</a:t>
            </a:r>
          </a:p>
          <a:p>
            <a:pPr defTabSz="931774">
              <a:defRPr/>
            </a:pP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10</a:t>
            </a:fld>
            <a:endParaRPr lang="en-US" dirty="0"/>
          </a:p>
        </p:txBody>
      </p:sp>
    </p:spTree>
    <p:extLst>
      <p:ext uri="{BB962C8B-B14F-4D97-AF65-F5344CB8AC3E}">
        <p14:creationId xmlns:p14="http://schemas.microsoft.com/office/powerpoint/2010/main" val="924750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you know exactly the right amount to save…</a:t>
            </a:r>
          </a:p>
          <a:p>
            <a:endParaRPr lang="en-US" dirty="0"/>
          </a:p>
          <a:p>
            <a:r>
              <a:rPr lang="en-US" dirty="0"/>
              <a:t>If you don’t have your hand raised,</a:t>
            </a:r>
            <a:r>
              <a:rPr lang="en-US" baseline="0" dirty="0"/>
              <a:t> d</a:t>
            </a:r>
            <a:r>
              <a:rPr lang="en-US" dirty="0"/>
              <a:t>on’t worry – you’re not alone.</a:t>
            </a:r>
          </a:p>
          <a:p>
            <a:endParaRPr lang="en-US" dirty="0"/>
          </a:p>
          <a:p>
            <a:r>
              <a:rPr lang="en-US" dirty="0"/>
              <a:t>[click]</a:t>
            </a:r>
          </a:p>
          <a:p>
            <a:endParaRPr lang="en-US" dirty="0"/>
          </a:p>
          <a:p>
            <a:r>
              <a:rPr lang="en-US" sz="1200" kern="1200" dirty="0">
                <a:solidFill>
                  <a:schemeClr val="tx1"/>
                </a:solidFill>
                <a:effectLst/>
                <a:latin typeface="+mn-lt"/>
                <a:ea typeface="+mn-ea"/>
                <a:cs typeface="+mn-cs"/>
              </a:rPr>
              <a:t>Many people underestimate how much they need to save. Saving enough can help you maintain the lifestyle you desire.</a:t>
            </a:r>
          </a:p>
          <a:p>
            <a:pPr marL="171450" lvl="0" indent="-171450">
              <a:buFont typeface="Arial" pitchFamily="34" charset="0"/>
              <a:buChar char="•"/>
            </a:pPr>
            <a:r>
              <a:rPr lang="en-US" sz="1200" kern="1200" dirty="0">
                <a:solidFill>
                  <a:schemeClr val="tx1"/>
                </a:solidFill>
                <a:effectLst/>
                <a:latin typeface="+mn-lt"/>
                <a:ea typeface="+mn-ea"/>
                <a:cs typeface="+mn-cs"/>
              </a:rPr>
              <a:t>Most experts recommend saving anywhere from 10 to 15 percent of your income.</a:t>
            </a:r>
          </a:p>
          <a:p>
            <a:pPr marL="171450" lvl="0" indent="-171450">
              <a:buFont typeface="Arial" pitchFamily="34" charset="0"/>
              <a:buChar char="•"/>
            </a:pPr>
            <a:r>
              <a:rPr lang="en-US" sz="1200" kern="1200" dirty="0">
                <a:solidFill>
                  <a:schemeClr val="tx1"/>
                </a:solidFill>
                <a:effectLst/>
                <a:latin typeface="+mn-lt"/>
                <a:ea typeface="+mn-ea"/>
                <a:cs typeface="+mn-cs"/>
              </a:rPr>
              <a:t>If you aren’t quite at that point, </a:t>
            </a:r>
            <a:r>
              <a:rPr lang="en-US" sz="1200" u="none" kern="1200" dirty="0">
                <a:solidFill>
                  <a:schemeClr val="tx1"/>
                </a:solidFill>
                <a:effectLst/>
                <a:latin typeface="+mn-lt"/>
                <a:ea typeface="+mn-ea"/>
                <a:cs typeface="+mn-cs"/>
              </a:rPr>
              <a:t>consider contributing as much as possible and increasing </a:t>
            </a:r>
            <a:r>
              <a:rPr lang="en-US" sz="1200" kern="1200" dirty="0">
                <a:solidFill>
                  <a:schemeClr val="tx1"/>
                </a:solidFill>
                <a:effectLst/>
                <a:latin typeface="+mn-lt"/>
                <a:ea typeface="+mn-ea"/>
                <a:cs typeface="+mn-cs"/>
              </a:rPr>
              <a:t>the amount each year.</a:t>
            </a:r>
          </a:p>
          <a:p>
            <a:pPr marL="171450" lvl="0" indent="-171450">
              <a:buFont typeface="Arial" pitchFamily="34" charset="0"/>
              <a:buChar char="•"/>
            </a:pPr>
            <a:endParaRPr lang="en-US" sz="1200" kern="1200" dirty="0">
              <a:solidFill>
                <a:schemeClr val="tx1"/>
              </a:solidFill>
              <a:effectLst/>
              <a:latin typeface="+mn-lt"/>
              <a:ea typeface="+mn-ea"/>
              <a:cs typeface="+mn-cs"/>
            </a:endParaRPr>
          </a:p>
          <a:p>
            <a:pPr marL="0" lvl="0" indent="0">
              <a:buFont typeface="Arial" pitchFamily="34" charset="0"/>
              <a:buNone/>
            </a:pPr>
            <a:r>
              <a:rPr lang="en-US" sz="1200" kern="1200" dirty="0">
                <a:solidFill>
                  <a:schemeClr val="tx1"/>
                </a:solidFill>
                <a:effectLst/>
                <a:latin typeface="+mn-lt"/>
                <a:ea typeface="+mn-ea"/>
                <a:cs typeface="+mn-cs"/>
              </a:rPr>
              <a:t>[If applicable, suggest</a:t>
            </a:r>
            <a:r>
              <a:rPr lang="en-US" sz="1200" kern="1200" baseline="0" dirty="0">
                <a:solidFill>
                  <a:schemeClr val="tx1"/>
                </a:solidFill>
                <a:effectLst/>
                <a:latin typeface="+mn-lt"/>
                <a:ea typeface="+mn-ea"/>
                <a:cs typeface="+mn-cs"/>
              </a:rPr>
              <a:t> that, a</a:t>
            </a:r>
            <a:r>
              <a:rPr lang="en-US" sz="1200" kern="1200" dirty="0">
                <a:solidFill>
                  <a:schemeClr val="tx1"/>
                </a:solidFill>
                <a:effectLst/>
                <a:latin typeface="+mn-lt"/>
                <a:ea typeface="+mn-ea"/>
                <a:cs typeface="+mn-cs"/>
              </a:rPr>
              <a:t>t the very minimum, they should consider contributing enough to reach the company match.]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a:t>
            </a:r>
            <a:r>
              <a:rPr lang="en-US" sz="1200" kern="1200" baseline="0" dirty="0">
                <a:solidFill>
                  <a:schemeClr val="tx1"/>
                </a:solidFill>
                <a:effectLst/>
                <a:latin typeface="+mn-lt"/>
                <a:ea typeface="+mn-ea"/>
                <a:cs typeface="+mn-cs"/>
              </a:rPr>
              <a:t> you need additional assistance, use Vanguard’s savings calculator and tools to help you determine how much you can save.</a:t>
            </a:r>
            <a:endParaRPr lang="en-US" sz="1200" kern="1200" dirty="0">
              <a:solidFill>
                <a:schemeClr val="tx1"/>
              </a:solidFill>
              <a:effectLst/>
              <a:latin typeface="+mn-lt"/>
              <a:ea typeface="+mn-ea"/>
              <a:cs typeface="+mn-cs"/>
            </a:endParaRPr>
          </a:p>
          <a:p>
            <a:endParaRPr lang="en-US" dirty="0"/>
          </a:p>
          <a:p>
            <a:r>
              <a:rPr lang="en-US" dirty="0"/>
              <a:t>[click to go to the next slide]</a:t>
            </a:r>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11</a:t>
            </a:fld>
            <a:endParaRPr lang="en-US" dirty="0"/>
          </a:p>
        </p:txBody>
      </p:sp>
    </p:spTree>
    <p:extLst>
      <p:ext uri="{BB962C8B-B14F-4D97-AF65-F5344CB8AC3E}">
        <p14:creationId xmlns:p14="http://schemas.microsoft.com/office/powerpoint/2010/main" val="1255120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Getting there is possible: </a:t>
            </a:r>
            <a:r>
              <a:rPr lang="en-US" baseline="0" dirty="0"/>
              <a:t>Prioritize retirement. Make saving a habit. And seek out ways to boost your savings.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to go to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0E7F564-B01B-42B3-8E3C-D45A7B075FDE}" type="slidenum">
              <a:rPr lang="en-US" smtClean="0"/>
              <a:t>12</a:t>
            </a:fld>
            <a:endParaRPr lang="en-US" dirty="0"/>
          </a:p>
        </p:txBody>
      </p:sp>
    </p:spTree>
    <p:extLst>
      <p:ext uri="{BB962C8B-B14F-4D97-AF65-F5344CB8AC3E}">
        <p14:creationId xmlns:p14="http://schemas.microsoft.com/office/powerpoint/2010/main" val="1255120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Understanding the investments available to you can help you find a suitable approach to keep your savings strategy on target. </a:t>
            </a:r>
          </a:p>
          <a:p>
            <a:endParaRPr lang="en-US" dirty="0"/>
          </a:p>
          <a:p>
            <a:r>
              <a:rPr lang="en-US" baseline="0" dirty="0"/>
              <a:t>[click]</a:t>
            </a:r>
          </a:p>
          <a:p>
            <a:pPr marL="0" lvl="0" indent="0" fontAlgn="base">
              <a:buFont typeface="Arial" panose="020B0604020202020204" pitchFamily="34" charset="0"/>
              <a:buNone/>
            </a:pPr>
            <a:endParaRPr lang="en-US" sz="1200" b="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You can choose the path that best fits your individual scenario and financial goals.</a:t>
            </a:r>
          </a:p>
          <a:p>
            <a:r>
              <a:rPr lang="en-US" sz="1200" b="0" i="0" u="none" strike="noStrike" kern="1200" baseline="0" dirty="0">
                <a:solidFill>
                  <a:schemeClr val="tx1"/>
                </a:solidFill>
                <a:latin typeface="+mn-lt"/>
                <a:ea typeface="+mn-ea"/>
                <a:cs typeface="+mn-cs"/>
              </a:rPr>
              <a:t>By Default: Enroll in the plan, but don’t make any investment elections.</a:t>
            </a:r>
          </a:p>
          <a:p>
            <a:r>
              <a:rPr lang="en-US" sz="1200" b="0" i="0" u="none" strike="noStrike" kern="1200" baseline="0" dirty="0">
                <a:solidFill>
                  <a:schemeClr val="tx1"/>
                </a:solidFill>
                <a:latin typeface="+mn-lt"/>
                <a:ea typeface="+mn-ea"/>
                <a:cs typeface="+mn-cs"/>
              </a:rPr>
              <a:t>By Design: Choose from an investment mix that is based on certain established criteria, such as retirement age and risk tolerance.</a:t>
            </a:r>
          </a:p>
          <a:p>
            <a:r>
              <a:rPr lang="en-US" sz="1200" b="0" i="0" u="none" strike="noStrike" kern="1200" baseline="0" dirty="0">
                <a:solidFill>
                  <a:schemeClr val="tx1"/>
                </a:solidFill>
                <a:latin typeface="+mn-lt"/>
                <a:ea typeface="+mn-ea"/>
                <a:cs typeface="+mn-cs"/>
              </a:rPr>
              <a:t>By Myself: Create your own investment mix from the options offered in your plan.</a:t>
            </a:r>
            <a:endParaRPr lang="en-US"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dirty="0"/>
              <a:t>[click to go to next slide]</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13</a:t>
            </a:fld>
            <a:endParaRPr lang="en-US" dirty="0"/>
          </a:p>
        </p:txBody>
      </p:sp>
    </p:spTree>
    <p:extLst>
      <p:ext uri="{BB962C8B-B14F-4D97-AF65-F5344CB8AC3E}">
        <p14:creationId xmlns:p14="http://schemas.microsoft.com/office/powerpoint/2010/main" val="291857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complete the enrollment process, but do nothing else, your savings will be invested in the plan’s default investment.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 can identify the plan’s default investment.]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Once you’ve enrolled, you can also build a personalized investment strategy using Morningstar® Retirement </a:t>
            </a:r>
            <a:r>
              <a:rPr lang="en-US" sz="1200" b="0" i="0" u="none" strike="noStrike" kern="1200" baseline="0" dirty="0" err="1">
                <a:solidFill>
                  <a:schemeClr val="tx1"/>
                </a:solidFill>
                <a:latin typeface="+mn-lt"/>
                <a:ea typeface="+mn-ea"/>
                <a:cs typeface="+mn-cs"/>
              </a:rPr>
              <a:t>Manager</a:t>
            </a:r>
            <a:r>
              <a:rPr lang="en-US" sz="1200" b="0" i="0" u="none" strike="noStrike" kern="1200" baseline="30000" dirty="0" err="1">
                <a:solidFill>
                  <a:schemeClr val="tx1"/>
                </a:solidFill>
                <a:latin typeface="+mn-lt"/>
                <a:ea typeface="+mn-ea"/>
                <a:cs typeface="+mn-cs"/>
              </a:rPr>
              <a:t>SM</a:t>
            </a:r>
            <a:r>
              <a:rPr lang="en-US" sz="1200" b="0" i="0" u="none" strike="noStrike" kern="1200" baseline="0" dirty="0">
                <a:solidFill>
                  <a:schemeClr val="tx1"/>
                </a:solidFill>
                <a:latin typeface="+mn-lt"/>
                <a:ea typeface="+mn-ea"/>
                <a:cs typeface="+mn-cs"/>
              </a:rPr>
              <a:t>, a web-based resource. When you provide basic information about your situation and goals, the experts at Morningstar Associates, LLC, can generate a personalized investment strategy.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[Discuss the options for plan, including whether plan offers Morningstar’s fee-based managed account solution.]</a:t>
            </a:r>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[click to go the next slide]</a:t>
            </a:r>
          </a:p>
          <a:p>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14</a:t>
            </a:fld>
            <a:endParaRPr lang="en-US" dirty="0"/>
          </a:p>
        </p:txBody>
      </p:sp>
    </p:spTree>
    <p:extLst>
      <p:ext uri="{BB962C8B-B14F-4D97-AF65-F5344CB8AC3E}">
        <p14:creationId xmlns:p14="http://schemas.microsoft.com/office/powerpoint/2010/main" val="4006792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For</a:t>
            </a:r>
            <a:r>
              <a:rPr lang="en-US" sz="1200" baseline="0" dirty="0"/>
              <a:t> those of you who like to chart your own path, your plan offers resources to help you make your own investment decisions.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595959"/>
              </a:solidFill>
              <a:effectLst/>
              <a:latin typeface="+mn-lt"/>
              <a:ea typeface="Times New Roman"/>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95959"/>
                </a:solidFill>
                <a:effectLst/>
                <a:latin typeface="+mn-lt"/>
                <a:ea typeface="Times New Roman"/>
                <a:cs typeface="Times New Roman"/>
              </a:rPr>
              <a:t>[click]</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595959"/>
              </a:solidFill>
              <a:effectLst/>
              <a:latin typeface="+mn-lt"/>
              <a:ea typeface="Times New Roman"/>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595959"/>
                </a:solidFill>
                <a:effectLst/>
                <a:latin typeface="+mn-lt"/>
                <a:ea typeface="Times New Roman"/>
                <a:cs typeface="Times New Roman"/>
              </a:rPr>
              <a:t>Use these </a:t>
            </a:r>
            <a:r>
              <a:rPr lang="en-US" sz="1200" b="0" i="0" baseline="0" dirty="0">
                <a:solidFill>
                  <a:srgbClr val="595959"/>
                </a:solidFill>
                <a:effectLst/>
                <a:latin typeface="+mn-lt"/>
                <a:ea typeface="Times New Roman"/>
                <a:cs typeface="Times New Roman"/>
              </a:rPr>
              <a:t>online tools to help you plan.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a:t>[click to go to next slide]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mn-lt"/>
              <a:ea typeface="Times New Roman"/>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mn-lt"/>
              <a:ea typeface="Times New Roman"/>
              <a:cs typeface="Times New Roman"/>
            </a:endParaRPr>
          </a:p>
        </p:txBody>
      </p:sp>
      <p:sp>
        <p:nvSpPr>
          <p:cNvPr id="4" name="Slide Number Placeholder 3"/>
          <p:cNvSpPr>
            <a:spLocks noGrp="1"/>
          </p:cNvSpPr>
          <p:nvPr>
            <p:ph type="sldNum" sz="quarter" idx="10"/>
          </p:nvPr>
        </p:nvSpPr>
        <p:spPr/>
        <p:txBody>
          <a:bodyPr/>
          <a:lstStyle/>
          <a:p>
            <a:fld id="{20E7F564-B01B-42B3-8E3C-D45A7B075FDE}" type="slidenum">
              <a:rPr lang="en-US" smtClean="0"/>
              <a:t>15</a:t>
            </a:fld>
            <a:endParaRPr lang="en-US" dirty="0"/>
          </a:p>
        </p:txBody>
      </p:sp>
    </p:spTree>
    <p:extLst>
      <p:ext uri="{BB962C8B-B14F-4D97-AF65-F5344CB8AC3E}">
        <p14:creationId xmlns:p14="http://schemas.microsoft.com/office/powerpoint/2010/main" val="395400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mn-lt"/>
              <a:ea typeface="Times New Roman"/>
              <a:cs typeface="Times New Roman"/>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0" i="0" dirty="0">
              <a:effectLst/>
              <a:latin typeface="+mn-lt"/>
              <a:ea typeface="Times New Roman"/>
              <a:cs typeface="Times New Roman"/>
            </a:endParaRPr>
          </a:p>
        </p:txBody>
      </p:sp>
      <p:sp>
        <p:nvSpPr>
          <p:cNvPr id="4" name="Slide Number Placeholder 3"/>
          <p:cNvSpPr>
            <a:spLocks noGrp="1"/>
          </p:cNvSpPr>
          <p:nvPr>
            <p:ph type="sldNum" sz="quarter" idx="10"/>
          </p:nvPr>
        </p:nvSpPr>
        <p:spPr/>
        <p:txBody>
          <a:bodyPr/>
          <a:lstStyle/>
          <a:p>
            <a:fld id="{20E7F564-B01B-42B3-8E3C-D45A7B075FDE}" type="slidenum">
              <a:rPr lang="en-US" smtClean="0"/>
              <a:t>16</a:t>
            </a:fld>
            <a:endParaRPr lang="en-US" dirty="0"/>
          </a:p>
        </p:txBody>
      </p:sp>
    </p:spTree>
    <p:extLst>
      <p:ext uri="{BB962C8B-B14F-4D97-AF65-F5344CB8AC3E}">
        <p14:creationId xmlns:p14="http://schemas.microsoft.com/office/powerpoint/2010/main" val="219570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a:t>
            </a:r>
            <a:r>
              <a:rPr lang="en-US" sz="1200" kern="1200" baseline="0" dirty="0">
                <a:solidFill>
                  <a:schemeClr val="tx1"/>
                </a:solidFill>
                <a:effectLst/>
                <a:latin typeface="+mn-lt"/>
                <a:ea typeface="+mn-ea"/>
                <a:cs typeface="+mn-cs"/>
              </a:rPr>
              <a:t> hopefully by now you’ve made the decision that you want to save for your future — What’s next?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kern="1200" dirty="0">
                <a:solidFill>
                  <a:schemeClr val="tx1"/>
                </a:solidFill>
                <a:effectLst/>
                <a:latin typeface="+mn-lt"/>
                <a:ea typeface="+mn-ea"/>
                <a:cs typeface="+mn-cs"/>
              </a:rPr>
              <a:t>Enroll in the plan. </a:t>
            </a:r>
          </a:p>
          <a:p>
            <a:r>
              <a:rPr lang="en-US" sz="1200" b="0" kern="1200" dirty="0">
                <a:solidFill>
                  <a:schemeClr val="tx1"/>
                </a:solidFill>
                <a:effectLst/>
                <a:latin typeface="+mn-lt"/>
                <a:ea typeface="+mn-ea"/>
                <a:cs typeface="+mn-cs"/>
              </a:rPr>
              <a:t>Getting</a:t>
            </a:r>
            <a:r>
              <a:rPr lang="en-US" sz="1200" b="0" kern="1200" baseline="0" dirty="0">
                <a:solidFill>
                  <a:schemeClr val="tx1"/>
                </a:solidFill>
                <a:effectLst/>
                <a:latin typeface="+mn-lt"/>
                <a:ea typeface="+mn-ea"/>
                <a:cs typeface="+mn-cs"/>
              </a:rPr>
              <a:t> started is easy. </a:t>
            </a:r>
          </a:p>
          <a:p>
            <a:r>
              <a:rPr lang="en-US" sz="1200" b="0" kern="1200" baseline="0" dirty="0">
                <a:solidFill>
                  <a:schemeClr val="tx1"/>
                </a:solidFill>
                <a:effectLst/>
                <a:latin typeface="+mn-lt"/>
                <a:ea typeface="+mn-ea"/>
                <a:cs typeface="+mn-cs"/>
              </a:rPr>
              <a:t>[Direct them to the web, phone or form as appropriate.]</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Remember, while enrolling is an essential part of saving, it doesn’t stop there. There are other key steps to helping</a:t>
            </a:r>
            <a:r>
              <a:rPr lang="en-US" sz="1200" b="0" kern="1200" baseline="0" dirty="0">
                <a:solidFill>
                  <a:schemeClr val="tx1"/>
                </a:solidFill>
                <a:effectLst/>
                <a:latin typeface="+mn-lt"/>
                <a:ea typeface="+mn-ea"/>
                <a:cs typeface="+mn-cs"/>
              </a:rPr>
              <a:t> you become retirement ready</a:t>
            </a:r>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Stay informed.</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Update your strategy.</a:t>
            </a:r>
          </a:p>
          <a:p>
            <a:r>
              <a:rPr lang="en-US" sz="1200" b="0" i="0" u="none" strike="noStrike" kern="1200" baseline="0" dirty="0">
                <a:solidFill>
                  <a:schemeClr val="tx1"/>
                </a:solidFill>
                <a:latin typeface="+mn-lt"/>
                <a:ea typeface="+mn-ea"/>
                <a:cs typeface="+mn-cs"/>
              </a:rPr>
              <a:t>This is particularly important if you experience a major life event. </a:t>
            </a:r>
            <a:endParaRPr lang="en-US" sz="1200" kern="1200" dirty="0">
              <a:solidFill>
                <a:schemeClr val="tx1"/>
              </a:solidFill>
              <a:effectLst/>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Register online today to access a wide range of planning resources designed to help you succeed.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to go the next slide]</a:t>
            </a:r>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17</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the image to conduct a demo of the website – it will open in a new window.]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18</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[DELETE</a:t>
            </a:r>
            <a:r>
              <a:rPr lang="en-US" baseline="0" dirty="0"/>
              <a:t> THIS SLIDE IF YOUR PLAN DOES NOT HAVE MOBILE ENROLLMENT]</a:t>
            </a:r>
          </a:p>
          <a:p>
            <a:endParaRPr lang="en-US" dirty="0"/>
          </a:p>
          <a:p>
            <a:r>
              <a:rPr lang="en-US" dirty="0"/>
              <a:t>So, to show you just how easy it is to enroll –</a:t>
            </a:r>
            <a:r>
              <a:rPr lang="en-US" baseline="0" dirty="0"/>
              <a:t> take out your smartphone.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[Give mobile web address and show them how to access the 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0" i="0" u="none" strike="noStrike" kern="1200" baseline="0" dirty="0">
                <a:solidFill>
                  <a:schemeClr val="tx1"/>
                </a:solidFill>
                <a:latin typeface="+mn-lt"/>
                <a:ea typeface="+mn-ea"/>
                <a:cs typeface="+mn-cs"/>
              </a:rPr>
              <a:t>First, let’s visit the retirement plan website and create an account. </a:t>
            </a:r>
          </a:p>
          <a:p>
            <a:r>
              <a:rPr lang="en-US" sz="1200" b="0" i="0" u="none" strike="noStrike" kern="1200" baseline="0" dirty="0">
                <a:solidFill>
                  <a:schemeClr val="tx1"/>
                </a:solidFill>
                <a:latin typeface="+mn-lt"/>
                <a:ea typeface="+mn-ea"/>
                <a:cs typeface="+mn-cs"/>
              </a:rPr>
              <a:t>Then, you can set your savings rate and select investments.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After you are set, you can use this site to access your retirement goals and check your balance.</a:t>
            </a:r>
          </a:p>
        </p:txBody>
      </p:sp>
      <p:sp>
        <p:nvSpPr>
          <p:cNvPr id="4" name="Slide Number Placeholder 3"/>
          <p:cNvSpPr>
            <a:spLocks noGrp="1"/>
          </p:cNvSpPr>
          <p:nvPr>
            <p:ph type="sldNum" sz="quarter" idx="10"/>
          </p:nvPr>
        </p:nvSpPr>
        <p:spPr/>
        <p:txBody>
          <a:bodyPr/>
          <a:lstStyle/>
          <a:p>
            <a:fld id="{20E7F564-B01B-42B3-8E3C-D45A7B075FDE}" type="slidenum">
              <a:rPr lang="en-US" smtClean="0"/>
              <a:t>19</a:t>
            </a:fld>
            <a:endParaRPr lang="en-US" dirty="0"/>
          </a:p>
        </p:txBody>
      </p:sp>
    </p:spTree>
    <p:extLst>
      <p:ext uri="{BB962C8B-B14F-4D97-AF65-F5344CB8AC3E}">
        <p14:creationId xmlns:p14="http://schemas.microsoft.com/office/powerpoint/2010/main" val="3745734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t>
            </a:r>
            <a:r>
              <a:rPr lang="en-US" b="1" u="sng" dirty="0"/>
              <a:t>IMPORTANT INFORMATION</a:t>
            </a:r>
            <a:r>
              <a:rPr lang="en-US" b="1" u="sng" baseline="0" dirty="0"/>
              <a:t> BEFORE YOU BEGIN</a:t>
            </a:r>
            <a:r>
              <a:rPr lang="en-US" b="0" u="none" baseline="0" dirty="0"/>
              <a: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note: The information contained in this presentation has been compiled from sources believed to be reliable, but the accuracy of the information is not guaranteed. The content and accuracy of such information is the responsibility of the source and not of Vanguard. The presentation is provided solely for general educational and informational purposes. It is not intended and should not be construed as legal, tax, accounting, or investment advice. Not all products, features, and services covered in the presentation are available to all plans.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Any use of the presentation, in whole or in part, is done so at the user’s sole risk.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a:lnSpc>
                <a:spcPct val="100000"/>
              </a:lnSpc>
              <a:spcBef>
                <a:spcPts val="0"/>
              </a:spcBef>
            </a:pPr>
            <a:r>
              <a:rPr lang="en-US" sz="1200" b="1" dirty="0"/>
              <a:t>Before giving this presentation, carefully review the contents of each slide as well as the speaker’s notes.</a:t>
            </a:r>
            <a:r>
              <a:rPr lang="en-US" sz="1200" b="1" baseline="0" dirty="0"/>
              <a:t> </a:t>
            </a:r>
          </a:p>
          <a:p>
            <a:pPr marL="171450" indent="-171450">
              <a:lnSpc>
                <a:spcPct val="100000"/>
              </a:lnSpc>
              <a:spcBef>
                <a:spcPts val="0"/>
              </a:spcBef>
              <a:buFont typeface="Arial" panose="020B0604020202020204" pitchFamily="34" charset="0"/>
              <a:buChar char="•"/>
            </a:pPr>
            <a:r>
              <a:rPr lang="en-US" sz="1200" b="1" dirty="0"/>
              <a:t>The speaker’s notes can help you prepare for the animation built into this presentation. </a:t>
            </a:r>
          </a:p>
          <a:p>
            <a:pPr marL="171450" indent="-171450">
              <a:lnSpc>
                <a:spcPct val="100000"/>
              </a:lnSpc>
              <a:spcBef>
                <a:spcPts val="0"/>
              </a:spcBef>
              <a:buFont typeface="Arial" panose="020B0604020202020204" pitchFamily="34" charset="0"/>
              <a:buChar char="•"/>
            </a:pPr>
            <a:r>
              <a:rPr lang="en-US" sz="1200" b="1" dirty="0"/>
              <a:t>This presentation is designed to be completed within 20 minutes.] </a:t>
            </a:r>
          </a:p>
          <a:p>
            <a:pPr marL="171450" indent="-171450">
              <a:lnSpc>
                <a:spcPct val="100000"/>
              </a:lnSpc>
              <a:spcBef>
                <a:spcPts val="0"/>
              </a:spcBef>
              <a:buFont typeface="Arial" panose="020B0604020202020204" pitchFamily="34" charset="0"/>
              <a:buChar char="•"/>
            </a:pPr>
            <a:endParaRPr lang="en-US" sz="1200" b="0" u="none" dirty="0"/>
          </a:p>
          <a:p>
            <a:pPr marL="171450" indent="-171450">
              <a:lnSpc>
                <a:spcPct val="100000"/>
              </a:lnSpc>
              <a:spcBef>
                <a:spcPts val="0"/>
              </a:spcBef>
              <a:buFont typeface="Arial" panose="020B0604020202020204" pitchFamily="34" charset="0"/>
              <a:buChar char="•"/>
            </a:pPr>
            <a:endParaRPr lang="en-US" sz="1200" b="0" u="none" dirty="0"/>
          </a:p>
          <a:p>
            <a:endParaRPr lang="en-US" sz="1200" dirty="0"/>
          </a:p>
          <a:p>
            <a:r>
              <a:rPr lang="en-US" sz="1200" dirty="0"/>
              <a:t>We’re here to talk</a:t>
            </a:r>
            <a:r>
              <a:rPr lang="en-US" sz="1200" baseline="0" dirty="0"/>
              <a:t> about your future. </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Saving for retirement is about giving yourself choices. You’re helping yourself get in the best position to determine when you will stop working, how you will spend your time, and how comfortable you will be. The good news is that your employer has chosen a retirement plan that can help you prepare.</a:t>
            </a:r>
          </a:p>
        </p:txBody>
      </p:sp>
      <p:sp>
        <p:nvSpPr>
          <p:cNvPr id="4" name="Slide Number Placeholder 3"/>
          <p:cNvSpPr>
            <a:spLocks noGrp="1"/>
          </p:cNvSpPr>
          <p:nvPr>
            <p:ph type="sldNum" sz="quarter" idx="10"/>
          </p:nvPr>
        </p:nvSpPr>
        <p:spPr/>
        <p:txBody>
          <a:bodyPr/>
          <a:lstStyle/>
          <a:p>
            <a:fld id="{20E7F564-B01B-42B3-8E3C-D45A7B075FDE}" type="slidenum">
              <a:rPr lang="en-US" smtClean="0"/>
              <a:t>2</a:t>
            </a:fld>
            <a:endParaRPr lang="en-US" dirty="0"/>
          </a:p>
        </p:txBody>
      </p:sp>
    </p:spTree>
    <p:extLst>
      <p:ext uri="{BB962C8B-B14F-4D97-AF65-F5344CB8AC3E}">
        <p14:creationId xmlns:p14="http://schemas.microsoft.com/office/powerpoint/2010/main" val="874485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a parting thought: p</a:t>
            </a:r>
            <a:r>
              <a:rPr lang="en-US" sz="1200" kern="1200" dirty="0">
                <a:solidFill>
                  <a:schemeClr val="tx1"/>
                </a:solidFill>
                <a:effectLst/>
                <a:latin typeface="+mn-lt"/>
                <a:ea typeface="+mn-ea"/>
                <a:cs typeface="+mn-cs"/>
              </a:rPr>
              <a:t>ut your retirement plan into action today and you can thank yourself tomorrow.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[Reference the ability to get more information, including plan highlights, in the enrollment guide or online.]</a:t>
            </a:r>
          </a:p>
          <a:p>
            <a:endParaRPr lang="en-US" baseline="0" dirty="0"/>
          </a:p>
          <a:p>
            <a:r>
              <a:rPr lang="en-US" baseline="0" dirty="0"/>
              <a:t>[This is a good slide to leave up during your closing comments.]</a:t>
            </a:r>
          </a:p>
          <a:p>
            <a:endParaRPr lang="en-US" baseline="0" dirty="0"/>
          </a:p>
        </p:txBody>
      </p:sp>
      <p:sp>
        <p:nvSpPr>
          <p:cNvPr id="4" name="Slide Number Placeholder 3"/>
          <p:cNvSpPr>
            <a:spLocks noGrp="1"/>
          </p:cNvSpPr>
          <p:nvPr>
            <p:ph type="sldNum" sz="quarter" idx="10"/>
          </p:nvPr>
        </p:nvSpPr>
        <p:spPr/>
        <p:txBody>
          <a:bodyPr/>
          <a:lstStyle/>
          <a:p>
            <a:fld id="{20E7F564-B01B-42B3-8E3C-D45A7B075FDE}" type="slidenum">
              <a:rPr lang="en-US" smtClean="0"/>
              <a:t>20</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 </a:t>
            </a:r>
            <a:r>
              <a:rPr lang="en-US" baseline="0" dirty="0"/>
              <a:t>the</a:t>
            </a:r>
            <a:r>
              <a:rPr lang="en-US" dirty="0"/>
              <a:t> following slides </a:t>
            </a:r>
            <a:r>
              <a:rPr lang="en-US" baseline="0" dirty="0"/>
              <a:t>or delete before using the presentation. This information is intended to help you address plan specifics or to answer questions from attendees.]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0E7F564-B01B-42B3-8E3C-D45A7B075FDE}" type="slidenum">
              <a:rPr lang="en-US" smtClean="0"/>
              <a:t>21</a:t>
            </a:fld>
            <a:endParaRPr lang="en-US" dirty="0"/>
          </a:p>
        </p:txBody>
      </p:sp>
    </p:spTree>
    <p:extLst>
      <p:ext uri="{BB962C8B-B14F-4D97-AF65-F5344CB8AC3E}">
        <p14:creationId xmlns:p14="http://schemas.microsoft.com/office/powerpoint/2010/main" val="125512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 content as appropriate</a:t>
            </a:r>
            <a:r>
              <a:rPr lang="en-US" baseline="0" dirty="0"/>
              <a:t> or delete before using presentation.]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0E7F564-B01B-42B3-8E3C-D45A7B075FDE}" type="slidenum">
              <a:rPr lang="en-US" smtClean="0"/>
              <a:t>22</a:t>
            </a:fld>
            <a:endParaRPr lang="en-US" dirty="0"/>
          </a:p>
        </p:txBody>
      </p:sp>
    </p:spTree>
    <p:extLst>
      <p:ext uri="{BB962C8B-B14F-4D97-AF65-F5344CB8AC3E}">
        <p14:creationId xmlns:p14="http://schemas.microsoft.com/office/powerpoint/2010/main" val="12551204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content as appropriate</a:t>
            </a:r>
            <a:r>
              <a:rPr lang="en-US" baseline="0" dirty="0"/>
              <a:t> or delete before using presentation.]</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23</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 content as appropriate</a:t>
            </a:r>
            <a:r>
              <a:rPr lang="en-US" baseline="0" dirty="0"/>
              <a:t> or delete before using presentation.]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20E7F564-B01B-42B3-8E3C-D45A7B075FDE}" type="slidenum">
              <a:rPr lang="en-US" smtClean="0"/>
              <a:t>24</a:t>
            </a:fld>
            <a:endParaRPr lang="en-US" dirty="0"/>
          </a:p>
        </p:txBody>
      </p:sp>
    </p:spTree>
    <p:extLst>
      <p:ext uri="{BB962C8B-B14F-4D97-AF65-F5344CB8AC3E}">
        <p14:creationId xmlns:p14="http://schemas.microsoft.com/office/powerpoint/2010/main" val="1255120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c</a:t>
            </a:r>
            <a:r>
              <a:rPr lang="en-US" dirty="0"/>
              <a:t>hoose one or more investments as long as the total amounts to 100%. Your elections must be made in increments of 1%.</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25</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 automatic enrollment program details </a:t>
            </a:r>
            <a:r>
              <a:rPr lang="en-US" baseline="0" dirty="0"/>
              <a:t>before using this slide. Remove this section if the plan does not support automatic enrollment.]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b="1" i="0" u="none" strike="noStrike" kern="1200" baseline="0" dirty="0">
                <a:solidFill>
                  <a:schemeClr val="tx1"/>
                </a:solidFill>
                <a:latin typeface="+mn-lt"/>
                <a:ea typeface="+mn-ea"/>
                <a:cs typeface="+mn-cs"/>
              </a:rPr>
              <a:t>Know your options.</a:t>
            </a:r>
          </a:p>
          <a:p>
            <a:r>
              <a:rPr lang="en-US" sz="1200" b="0" i="0" u="none" strike="noStrike" kern="1200" baseline="0" dirty="0">
                <a:solidFill>
                  <a:schemeClr val="tx1"/>
                </a:solidFill>
                <a:latin typeface="+mn-lt"/>
                <a:ea typeface="+mn-ea"/>
                <a:cs typeface="+mn-cs"/>
              </a:rPr>
              <a:t>You have the ability to decline or refine the approach outlined above, including changing the amount you save and modifying your investment mix. Here’s how:</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Make updates online by first registering at [plan </a:t>
            </a:r>
            <a:r>
              <a:rPr lang="en-US" sz="1200" b="0" i="0" u="none" strike="noStrike" kern="1200" baseline="0" dirty="0" err="1">
                <a:solidFill>
                  <a:schemeClr val="tx1"/>
                </a:solidFill>
                <a:latin typeface="+mn-lt"/>
                <a:ea typeface="+mn-ea"/>
                <a:cs typeface="+mn-cs"/>
              </a:rPr>
              <a:t>url</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Call [phone number], 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Complete the enrollment form on page [xx] and return it to your employer.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[Reference notes—You can add additional detail as applicable to your plan:</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 will be automatically enrolled in the plan unless you opt out or choose to make specific savings and investment elections.[*]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[X%] will be taken from your pay on a pretax basis and contributed to your account.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percentage you save will automatically increase by [increase %] each year on [increase date] until you reach a savings rate of [auto increase limit].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Unless you actively choose your own investments, your money will be invested in the [plan default].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Your employer will also make the following contribution to your account: [Employer contribution schedule]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[ABC company] has chosen to offer you a plan with a qualified automatic contribution arrangement. This means your employer will make certain matching (or other) contributions, and your automatic savings rate will go up each year until it reaches at least [X%]. More information is available in your plan’s Summary Plan Description, which will be provided to you separately.]</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*If you choose not to participate, your plan may allow up to 90 days to withdraw savings contributed to your account, forfeiting any employer contributions made on your behalf. To decline participation, you can use the contact information provided above.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27</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[Update content as appropriate</a:t>
            </a:r>
            <a:r>
              <a:rPr lang="en-US" baseline="0" dirty="0"/>
              <a:t> or delete before using presentation.]</a:t>
            </a: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29</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[Use this slide if your plan has target date funds.]</a:t>
            </a:r>
          </a:p>
          <a:p>
            <a:endParaRPr lang="en-US" baseline="0" dirty="0"/>
          </a:p>
          <a:p>
            <a:r>
              <a:rPr lang="en-US" baseline="0" dirty="0"/>
              <a:t>For investors who may want a pre-selected investment mix </a:t>
            </a:r>
            <a:r>
              <a:rPr lang="en-US" dirty="0"/>
              <a:t>– your employer has made the</a:t>
            </a:r>
            <a:r>
              <a:rPr lang="en-US" baseline="0" dirty="0"/>
              <a:t> </a:t>
            </a:r>
            <a:r>
              <a:rPr lang="en-US" dirty="0"/>
              <a:t>decision easy by offering </a:t>
            </a:r>
            <a:r>
              <a:rPr lang="en-US" baseline="0" dirty="0"/>
              <a:t>a target date allocation investment.</a:t>
            </a:r>
            <a:r>
              <a:rPr lang="en-US" dirty="0"/>
              <a:t> </a:t>
            </a:r>
          </a:p>
          <a:p>
            <a:endParaRPr lang="en-US" dirty="0"/>
          </a:p>
          <a:p>
            <a:r>
              <a:rPr lang="en-US" dirty="0"/>
              <a:t>This fund includes a pre-selected investment mix based on when you expect to retire. The investment mix will be automatically updated for you as you get closer to retirement. Investments in target date allocation funds</a:t>
            </a:r>
            <a:r>
              <a:rPr lang="en-US" baseline="0" dirty="0"/>
              <a:t> </a:t>
            </a:r>
            <a:r>
              <a:rPr lang="en-US" dirty="0"/>
              <a:t>are subject to the risks of their underlying funds. The year in the fund name refers to the approximate year (the target date) when an investor in the fund would retire and leave the workforce. The fund will gradually shift its emphasis from more aggressive investments to more conservative ones based on its target date. An investment in the Target Retirement Fund is not guaranteed at any time, including on or after the target date.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[Insert actual fund name on slide.]</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[Update the table for the plan as needed.]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the target date fund is also the fund’s default investment, modify the slide to note this.]</a:t>
            </a:r>
          </a:p>
          <a:p>
            <a:endParaRPr lang="en-US" sz="1200" b="0" i="0" u="none" strike="noStrike" kern="1200" baseline="0" dirty="0">
              <a:solidFill>
                <a:schemeClr val="tx1"/>
              </a:solidFill>
              <a:latin typeface="+mn-lt"/>
              <a:ea typeface="+mn-ea"/>
              <a:cs typeface="+mn-cs"/>
            </a:endParaRPr>
          </a:p>
          <a:p>
            <a:r>
              <a:rPr lang="en-US" dirty="0"/>
              <a:t>&lt;If you have questions on specific investments, please stay after this presentation and I can walk through your options and the individual funds available.&gt;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31</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[Use this slide if your plan has target risk funds]</a:t>
            </a:r>
          </a:p>
          <a:p>
            <a:endParaRPr lang="en-US" baseline="0" dirty="0"/>
          </a:p>
          <a:p>
            <a:r>
              <a:rPr lang="en-US" baseline="0" dirty="0"/>
              <a:t>For investors who may want a pre-selected investment mix </a:t>
            </a:r>
            <a:r>
              <a:rPr lang="en-US" dirty="0"/>
              <a:t>– your employer has made the</a:t>
            </a:r>
            <a:r>
              <a:rPr lang="en-US" baseline="0" dirty="0"/>
              <a:t> </a:t>
            </a:r>
            <a:r>
              <a:rPr lang="en-US" dirty="0"/>
              <a:t>decision easy by offering </a:t>
            </a:r>
            <a:r>
              <a:rPr lang="en-US" baseline="0" dirty="0"/>
              <a:t>a target risk allocation model</a:t>
            </a:r>
            <a:r>
              <a:rPr lang="en-US" dirty="0"/>
              <a:t>. </a:t>
            </a:r>
          </a:p>
          <a:p>
            <a:endParaRPr lang="en-US" dirty="0"/>
          </a:p>
          <a:p>
            <a:r>
              <a:rPr lang="en-US" sz="1200" b="0" i="0" u="none" strike="noStrike" kern="1200" baseline="0" dirty="0">
                <a:solidFill>
                  <a:schemeClr val="tx1"/>
                </a:solidFill>
                <a:latin typeface="+mn-lt"/>
                <a:ea typeface="+mn-ea"/>
                <a:cs typeface="+mn-cs"/>
              </a:rPr>
              <a:t>You can narrow your options based on your tolerance for risk. You can choose one of these pre-selected investment mixes, as created and maintained by your plan’s fiduciaries, based on how much risk you’re willing to take.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[insert fund name on slide]</a:t>
            </a:r>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[If the target date investment is also the fund’s default investment, modify the slide to note this.]</a:t>
            </a:r>
          </a:p>
          <a:p>
            <a:endParaRPr lang="en-US" sz="1200" b="0" i="0" u="none" strike="noStrike" kern="1200" baseline="0" dirty="0">
              <a:solidFill>
                <a:schemeClr val="tx1"/>
              </a:solidFill>
              <a:latin typeface="+mn-lt"/>
              <a:ea typeface="+mn-ea"/>
              <a:cs typeface="+mn-cs"/>
            </a:endParaRPr>
          </a:p>
          <a:p>
            <a:r>
              <a:rPr lang="en-US" dirty="0"/>
              <a:t>&lt;If you have questions on specific investments, please stay after this presentation and I can walk through your options and the individual funds available.&gt;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p>
          <a:p>
            <a:endParaRPr lang="en-US" dirty="0"/>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32</a:t>
            </a:fld>
            <a:endParaRPr lang="en-US" dirty="0"/>
          </a:p>
        </p:txBody>
      </p:sp>
    </p:spTree>
    <p:extLst>
      <p:ext uri="{BB962C8B-B14F-4D97-AF65-F5344CB8AC3E}">
        <p14:creationId xmlns:p14="http://schemas.microsoft.com/office/powerpoint/2010/main" val="47585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help you understand</a:t>
            </a:r>
            <a:r>
              <a:rPr lang="en-US" sz="1200" baseline="0" dirty="0"/>
              <a:t> your options, we are going to keep it simple and focus on these four questions: </a:t>
            </a:r>
          </a:p>
          <a:p>
            <a:endParaRPr lang="en-US" sz="1200" baseline="0" dirty="0"/>
          </a:p>
          <a:p>
            <a:pPr marL="515938" lvl="1" indent="-171450">
              <a:buFont typeface="Arial" panose="020B0604020202020204" pitchFamily="34" charset="0"/>
              <a:buChar char="•"/>
            </a:pPr>
            <a:r>
              <a:rPr lang="en-US" sz="1200" dirty="0"/>
              <a:t>Why save now?</a:t>
            </a:r>
            <a:endParaRPr lang="en-US" sz="1200" b="0" dirty="0">
              <a:solidFill>
                <a:schemeClr val="accent3"/>
              </a:solidFill>
            </a:endParaRPr>
          </a:p>
          <a:p>
            <a:pPr marL="515938" lvl="1" indent="-171450">
              <a:buFont typeface="Arial" panose="020B0604020202020204" pitchFamily="34" charset="0"/>
              <a:buChar char="•"/>
            </a:pPr>
            <a:r>
              <a:rPr lang="en-US" sz="1200" dirty="0"/>
              <a:t>Why</a:t>
            </a:r>
            <a:r>
              <a:rPr lang="en-US" sz="1200" baseline="0" dirty="0"/>
              <a:t> use your plan?</a:t>
            </a:r>
            <a:endParaRPr lang="en-US" sz="1200" baseline="0" dirty="0">
              <a:solidFill>
                <a:schemeClr val="accent3"/>
              </a:solidFill>
            </a:endParaRPr>
          </a:p>
          <a:p>
            <a:pPr marL="515938" lvl="1" indent="-171450">
              <a:buFont typeface="Arial" panose="020B0604020202020204" pitchFamily="34" charset="0"/>
              <a:buChar char="•"/>
            </a:pPr>
            <a:r>
              <a:rPr lang="en-US" sz="1200" dirty="0"/>
              <a:t>How much is enough?</a:t>
            </a:r>
          </a:p>
          <a:p>
            <a:pPr marL="515938" lvl="1" indent="-171450">
              <a:buFont typeface="Arial" panose="020B0604020202020204" pitchFamily="34" charset="0"/>
              <a:buChar char="•"/>
            </a:pPr>
            <a:r>
              <a:rPr lang="en-US" sz="1200" dirty="0"/>
              <a:t>What ways can you invest?</a:t>
            </a:r>
          </a:p>
          <a:p>
            <a:pPr marL="344488" lvl="1" indent="0">
              <a:buFont typeface="+mj-lt"/>
              <a:buNone/>
            </a:pPr>
            <a:endParaRPr lang="en-US" sz="1200" dirty="0">
              <a:solidFill>
                <a:schemeClr val="accent3"/>
              </a:solidFill>
            </a:endParaRPr>
          </a:p>
          <a:p>
            <a:pPr marL="0" marR="0" lvl="0" indent="-112712" algn="l" defTabSz="914400" rtl="0" eaLnBrk="1" fontAlgn="auto" latinLnBrk="0" hangingPunct="1">
              <a:lnSpc>
                <a:spcPct val="100000"/>
              </a:lnSpc>
              <a:spcBef>
                <a:spcPts val="0"/>
              </a:spcBef>
              <a:spcAft>
                <a:spcPts val="0"/>
              </a:spcAft>
              <a:buClrTx/>
              <a:buSzTx/>
              <a:buFont typeface="+mj-lt"/>
              <a:buNone/>
              <a:tabLst/>
              <a:defRPr/>
            </a:pPr>
            <a:r>
              <a:rPr lang="en-US" sz="1200" dirty="0"/>
              <a:t>[click to go to the next slide]</a:t>
            </a:r>
          </a:p>
          <a:p>
            <a:pPr marL="344488" lvl="1" indent="0">
              <a:buFont typeface="+mj-lt"/>
              <a:buNone/>
            </a:pPr>
            <a:endParaRPr lang="en-US" sz="4000" dirty="0">
              <a:solidFill>
                <a:schemeClr val="accent3"/>
              </a:solidFill>
            </a:endParaRPr>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3</a:t>
            </a:fld>
            <a:endParaRPr lang="en-US" dirty="0"/>
          </a:p>
        </p:txBody>
      </p:sp>
    </p:spTree>
    <p:extLst>
      <p:ext uri="{BB962C8B-B14F-4D97-AF65-F5344CB8AC3E}">
        <p14:creationId xmlns:p14="http://schemas.microsoft.com/office/powerpoint/2010/main" val="157668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a:t>
            </a:r>
            <a:r>
              <a:rPr lang="en-US" sz="1200" baseline="0" dirty="0"/>
              <a:t> help us start answering these questions, let’s look at a short video about why saving now is so important.</a:t>
            </a:r>
          </a:p>
          <a:p>
            <a:endParaRPr lang="en-US" sz="1200" baseline="0" dirty="0"/>
          </a:p>
          <a:p>
            <a:r>
              <a:rPr lang="en-US" sz="1200" baseline="0" dirty="0"/>
              <a:t>[click to play video – it will open in a new web browser window]</a:t>
            </a:r>
            <a:endParaRPr lang="en-US" sz="1200" dirty="0"/>
          </a:p>
          <a:p>
            <a:pPr marL="344488" lvl="1" indent="0">
              <a:buFont typeface="+mj-lt"/>
              <a:buNone/>
            </a:pPr>
            <a:endParaRPr lang="en-US" sz="1200" dirty="0">
              <a:solidFill>
                <a:schemeClr val="accent3"/>
              </a:solidFill>
            </a:endParaRPr>
          </a:p>
          <a:p>
            <a:pPr marL="0" marR="0" lvl="0" indent="-112712" algn="l" defTabSz="914400" rtl="0" eaLnBrk="1" fontAlgn="auto" latinLnBrk="0" hangingPunct="1">
              <a:lnSpc>
                <a:spcPct val="100000"/>
              </a:lnSpc>
              <a:spcBef>
                <a:spcPts val="0"/>
              </a:spcBef>
              <a:spcAft>
                <a:spcPts val="0"/>
              </a:spcAft>
              <a:buClrTx/>
              <a:buSzTx/>
              <a:buFont typeface="+mj-lt"/>
              <a:buNone/>
              <a:tabLst/>
              <a:defRPr/>
            </a:pPr>
            <a:r>
              <a:rPr lang="en-US" sz="1200" dirty="0"/>
              <a:t>[click to go to the next slide]</a:t>
            </a:r>
          </a:p>
          <a:p>
            <a:pPr marL="344488" lvl="1" indent="0">
              <a:buFont typeface="+mj-lt"/>
              <a:buNone/>
            </a:pPr>
            <a:endParaRPr lang="en-US" sz="4000" dirty="0">
              <a:solidFill>
                <a:schemeClr val="accent3"/>
              </a:solidFill>
            </a:endParaRPr>
          </a:p>
          <a:p>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4</a:t>
            </a:fld>
            <a:endParaRPr lang="en-US" dirty="0"/>
          </a:p>
        </p:txBody>
      </p:sp>
    </p:spTree>
    <p:extLst>
      <p:ext uri="{BB962C8B-B14F-4D97-AF65-F5344CB8AC3E}">
        <p14:creationId xmlns:p14="http://schemas.microsoft.com/office/powerpoint/2010/main" val="302184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living expenses are on the rise.</a:t>
            </a:r>
            <a:endParaRPr lang="en-US" dirty="0"/>
          </a:p>
          <a:p>
            <a:endParaRPr lang="en-US" dirty="0"/>
          </a:p>
          <a:p>
            <a:r>
              <a:rPr lang="en-US" dirty="0"/>
              <a:t>The key is knowing how much</a:t>
            </a:r>
            <a:r>
              <a:rPr lang="en-US" baseline="0" dirty="0"/>
              <a:t> you need and what it takes to achieve that goal.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[click to go to next slide]</a:t>
            </a:r>
          </a:p>
        </p:txBody>
      </p:sp>
      <p:sp>
        <p:nvSpPr>
          <p:cNvPr id="4" name="Slide Number Placeholder 3"/>
          <p:cNvSpPr>
            <a:spLocks noGrp="1"/>
          </p:cNvSpPr>
          <p:nvPr>
            <p:ph type="sldNum" sz="quarter" idx="10"/>
          </p:nvPr>
        </p:nvSpPr>
        <p:spPr/>
        <p:txBody>
          <a:bodyPr/>
          <a:lstStyle/>
          <a:p>
            <a:fld id="{20E7F564-B01B-42B3-8E3C-D45A7B075FDE}" type="slidenum">
              <a:rPr lang="en-US" smtClean="0"/>
              <a:t>5</a:t>
            </a:fld>
            <a:endParaRPr lang="en-US" dirty="0"/>
          </a:p>
        </p:txBody>
      </p:sp>
    </p:spTree>
    <p:extLst>
      <p:ext uri="{BB962C8B-B14F-4D97-AF65-F5344CB8AC3E}">
        <p14:creationId xmlns:p14="http://schemas.microsoft.com/office/powerpoint/2010/main" val="198973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Time makes all the difference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matter what point you are at in your life, </a:t>
            </a:r>
            <a:r>
              <a:rPr lang="en-US" sz="1200" u="none" kern="1200" dirty="0">
                <a:solidFill>
                  <a:schemeClr val="tx1"/>
                </a:solidFill>
                <a:effectLst/>
                <a:latin typeface="+mn-lt"/>
                <a:ea typeface="+mn-ea"/>
                <a:cs typeface="+mn-cs"/>
              </a:rPr>
              <a:t>starting to save now is usually better than starting to save later.</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Consider this scenario:</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Sam starts saving early and keeps saving for the long term.</a:t>
            </a:r>
          </a:p>
          <a:p>
            <a:pPr lvl="0"/>
            <a:r>
              <a:rPr lang="en-US" sz="1200" kern="1200" dirty="0">
                <a:solidFill>
                  <a:schemeClr val="tx1"/>
                </a:solidFill>
                <a:effectLst/>
                <a:latin typeface="+mn-lt"/>
                <a:ea typeface="+mn-ea"/>
                <a:cs typeface="+mn-cs"/>
              </a:rPr>
              <a:t>Sherry starts saving early, but only saves for 16 years before stopping.</a:t>
            </a:r>
          </a:p>
          <a:p>
            <a:pPr lvl="0"/>
            <a:r>
              <a:rPr lang="en-US" sz="1200" kern="1200" dirty="0">
                <a:solidFill>
                  <a:schemeClr val="tx1"/>
                </a:solidFill>
                <a:effectLst/>
                <a:latin typeface="+mn-lt"/>
                <a:ea typeface="+mn-ea"/>
                <a:cs typeface="+mn-cs"/>
              </a:rPr>
              <a:t>Sally starts saving later, but saves double what Sam and Sherry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save per year.</a:t>
            </a:r>
          </a:p>
          <a:p>
            <a:r>
              <a:rPr lang="en-US" sz="1200" b="1" kern="1200" dirty="0">
                <a:solidFill>
                  <a:schemeClr val="tx1"/>
                </a:solidFill>
                <a:effectLst/>
                <a:latin typeface="+mn-lt"/>
                <a:ea typeface="+mn-ea"/>
                <a:cs typeface="+mn-cs"/>
              </a:rPr>
              <a:t>Who do you think comes out ahead in the end?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[click]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results:</a:t>
            </a:r>
            <a:r>
              <a:rPr lang="en-US" sz="1200" kern="1200" dirty="0">
                <a:solidFill>
                  <a:schemeClr val="tx1"/>
                </a:solidFill>
                <a:effectLst/>
                <a:latin typeface="+mn-lt"/>
                <a:ea typeface="+mn-ea"/>
                <a:cs typeface="+mn-cs"/>
              </a:rPr>
              <a:t> </a:t>
            </a:r>
          </a:p>
          <a:p>
            <a:pPr marL="171450" lvl="0" indent="-171450">
              <a:buFont typeface="Arial" pitchFamily="34" charset="0"/>
              <a:buChar char="•"/>
            </a:pPr>
            <a:r>
              <a:rPr lang="en-US" sz="1200" kern="1200" dirty="0">
                <a:solidFill>
                  <a:schemeClr val="tx1"/>
                </a:solidFill>
                <a:effectLst/>
                <a:latin typeface="+mn-lt"/>
                <a:ea typeface="+mn-ea"/>
                <a:cs typeface="+mn-cs"/>
              </a:rPr>
              <a:t>Sam</a:t>
            </a:r>
            <a:r>
              <a:rPr lang="en-US" sz="1200" kern="1200" baseline="0" dirty="0">
                <a:solidFill>
                  <a:schemeClr val="tx1"/>
                </a:solidFill>
                <a:effectLst/>
                <a:latin typeface="+mn-lt"/>
                <a:ea typeface="+mn-ea"/>
                <a:cs typeface="+mn-cs"/>
              </a:rPr>
              <a:t> saves the most with more than $1,000 additional income per month in retirement. </a:t>
            </a:r>
          </a:p>
          <a:p>
            <a:pPr marL="171450" lvl="0" indent="-171450">
              <a:buFont typeface="Arial" pitchFamily="34" charset="0"/>
              <a:buChar char="•"/>
            </a:pPr>
            <a:r>
              <a:rPr lang="en-US" sz="1200" dirty="0"/>
              <a:t>Sherry and Sally are neck-and-neck, although Sally contributed much more money to the account.</a:t>
            </a:r>
          </a:p>
          <a:p>
            <a:pPr marL="171450" lvl="0" indent="-171450">
              <a:buFont typeface="Arial" pitchFamily="34" charset="0"/>
              <a:buChar char="•"/>
            </a:pPr>
            <a:r>
              <a:rPr lang="en-US" sz="1200" baseline="0" dirty="0"/>
              <a:t>There is a cost to delaying saving. Put time on your side and let your money work for you. </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[click to go to next slide]</a:t>
            </a:r>
          </a:p>
          <a:p>
            <a:endParaRPr lang="en-US" sz="1200" baseline="0" dirty="0"/>
          </a:p>
          <a:p>
            <a:r>
              <a:rPr lang="en-US" sz="1200" baseline="0" dirty="0"/>
              <a:t>[For reference:</a:t>
            </a:r>
            <a:br>
              <a:rPr lang="en-US" sz="1200" baseline="0" dirty="0"/>
            </a:br>
            <a:endParaRPr lang="en-US" sz="1200" baseline="0" dirty="0"/>
          </a:p>
          <a:p>
            <a:r>
              <a:rPr lang="en-US" sz="1200" b="1" u="sng" kern="1200" dirty="0">
                <a:solidFill>
                  <a:schemeClr val="tx1"/>
                </a:solidFill>
                <a:effectLst/>
                <a:latin typeface="+mn-lt"/>
                <a:ea typeface="+mn-ea"/>
                <a:cs typeface="+mn-cs"/>
              </a:rPr>
              <a:t>Retirement Income Criteria:</a:t>
            </a:r>
            <a:endParaRPr lang="en-US" sz="1200" kern="1200" dirty="0">
              <a:solidFill>
                <a:schemeClr val="tx1"/>
              </a:solidFill>
              <a:effectLst/>
              <a:latin typeface="+mn-lt"/>
              <a:ea typeface="+mn-ea"/>
              <a:cs typeface="+mn-cs"/>
            </a:endParaRPr>
          </a:p>
          <a:p>
            <a:pPr marL="0" lvl="0" indent="0">
              <a:buFont typeface="Arial" pitchFamily="34" charset="0"/>
              <a:buNone/>
            </a:pPr>
            <a:r>
              <a:rPr lang="en-US" sz="1200" b="0" i="0" u="none" strike="noStrike" kern="1200" baseline="0" dirty="0">
                <a:solidFill>
                  <a:schemeClr val="tx1"/>
                </a:solidFill>
                <a:latin typeface="+mn-lt"/>
                <a:ea typeface="+mn-ea"/>
                <a:cs typeface="+mn-cs"/>
              </a:rPr>
              <a:t>The illustrations above assume a retirement age of 65 and that the individual receives the monthly retirement payment shown until age 90. The amount saved until retirement assumes an annual investment return of 6%. The monthly payment amount in retirement assumes an annual investment return of 5%. The investment performance shown does not represent the return of any particular</a:t>
            </a:r>
          </a:p>
          <a:p>
            <a:pPr marL="0" lvl="0" indent="0">
              <a:buFont typeface="Arial" pitchFamily="34" charset="0"/>
              <a:buNone/>
            </a:pPr>
            <a:r>
              <a:rPr lang="en-US" sz="1200" b="0" i="0" u="none" strike="noStrike" kern="1200" baseline="0" dirty="0">
                <a:solidFill>
                  <a:schemeClr val="tx1"/>
                </a:solidFill>
                <a:latin typeface="+mn-lt"/>
                <a:ea typeface="+mn-ea"/>
                <a:cs typeface="+mn-cs"/>
              </a:rPr>
              <a:t>investment and does not guarantee any future rate of return. The income in retirement does not reflect any taxes or penalties that may be due upon distribution. Withdrawals from a tax-deferred</a:t>
            </a:r>
          </a:p>
          <a:p>
            <a:pPr marL="0" lvl="0" indent="0">
              <a:buFont typeface="Arial" pitchFamily="34" charset="0"/>
              <a:buNone/>
            </a:pPr>
            <a:r>
              <a:rPr lang="en-US" sz="1200" b="0" i="0" u="none" strike="noStrike" kern="1200" baseline="0" dirty="0">
                <a:solidFill>
                  <a:schemeClr val="tx1"/>
                </a:solidFill>
                <a:latin typeface="+mn-lt"/>
                <a:ea typeface="+mn-ea"/>
                <a:cs typeface="+mn-cs"/>
              </a:rPr>
              <a:t>account before age 59½ are subject to a 10% federal penalty tax unless an exception applies.</a:t>
            </a: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96469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good news: </a:t>
            </a:r>
            <a:r>
              <a:rPr lang="en-US" dirty="0">
                <a:solidFill>
                  <a:srgbClr val="595959"/>
                </a:solidFill>
              </a:rPr>
              <a:t>Your retirement plan </a:t>
            </a:r>
            <a:r>
              <a:rPr lang="en-US" b="0" dirty="0">
                <a:solidFill>
                  <a:srgbClr val="595959"/>
                </a:solidFill>
              </a:rPr>
              <a:t>provides </a:t>
            </a:r>
            <a:r>
              <a:rPr lang="en-US" b="0" dirty="0">
                <a:solidFill>
                  <a:srgbClr val="7A9A01"/>
                </a:solidFill>
              </a:rPr>
              <a:t>a great way to save with</a:t>
            </a:r>
            <a:r>
              <a:rPr lang="en-US" b="0" baseline="0" dirty="0">
                <a:solidFill>
                  <a:srgbClr val="7A9A01"/>
                </a:solidFill>
              </a:rPr>
              <a:t> many advantages</a:t>
            </a:r>
            <a:r>
              <a:rPr lang="en-US" b="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a:p>
            <a:pPr>
              <a:tabLst>
                <a:tab pos="350838" algn="l"/>
              </a:tabLst>
            </a:pPr>
            <a:r>
              <a:rPr lang="en-US" b="1" dirty="0">
                <a:solidFill>
                  <a:srgbClr val="7A9A01"/>
                </a:solidFill>
              </a:rPr>
              <a:t>Convenience</a:t>
            </a:r>
          </a:p>
          <a:p>
            <a:pPr marL="171450" indent="-171450">
              <a:spcBef>
                <a:spcPts val="0"/>
              </a:spcBef>
              <a:spcAft>
                <a:spcPts val="600"/>
              </a:spcAft>
              <a:buFont typeface="Arial" panose="020B0604020202020204" pitchFamily="34" charset="0"/>
              <a:buChar char="•"/>
              <a:tabLst>
                <a:tab pos="350838" algn="l"/>
              </a:tabLst>
            </a:pPr>
            <a:r>
              <a:rPr lang="en-US" dirty="0">
                <a:solidFill>
                  <a:srgbClr val="595959"/>
                </a:solidFill>
              </a:rPr>
              <a:t>Automatic payroll deductions make saving second nature.</a:t>
            </a:r>
          </a:p>
          <a:p>
            <a:pPr>
              <a:tabLst>
                <a:tab pos="350838" algn="l"/>
              </a:tabLst>
            </a:pPr>
            <a:r>
              <a:rPr lang="en-US" b="1" dirty="0">
                <a:solidFill>
                  <a:srgbClr val="7A9A01"/>
                </a:solidFill>
              </a:rPr>
              <a:t>Ownership</a:t>
            </a:r>
          </a:p>
          <a:p>
            <a:pPr marL="171450" indent="-171450">
              <a:spcBef>
                <a:spcPts val="0"/>
              </a:spcBef>
              <a:spcAft>
                <a:spcPts val="600"/>
              </a:spcAft>
              <a:buFont typeface="Arial" panose="020B0604020202020204" pitchFamily="34" charset="0"/>
              <a:buChar char="•"/>
              <a:tabLst>
                <a:tab pos="350838" algn="l"/>
              </a:tabLst>
            </a:pPr>
            <a:r>
              <a:rPr lang="en-US" dirty="0">
                <a:solidFill>
                  <a:srgbClr val="595959"/>
                </a:solidFill>
              </a:rPr>
              <a:t>The money you contribute and any earnings belong to you. </a:t>
            </a:r>
          </a:p>
          <a:p>
            <a:pPr marL="171450" indent="-171450">
              <a:spcBef>
                <a:spcPts val="0"/>
              </a:spcBef>
              <a:spcAft>
                <a:spcPts val="600"/>
              </a:spcAft>
              <a:buFont typeface="Arial" panose="020B0604020202020204" pitchFamily="34" charset="0"/>
              <a:buChar char="•"/>
              <a:tabLst>
                <a:tab pos="350838" algn="l"/>
              </a:tabLst>
            </a:pPr>
            <a:r>
              <a:rPr lang="en-US" dirty="0"/>
              <a:t>Take it with you throughout your career and every phase of  life to use in retirement. </a:t>
            </a:r>
            <a:endParaRPr lang="en-US" dirty="0">
              <a:solidFill>
                <a:srgbClr val="595959"/>
              </a:solidFill>
            </a:endParaRPr>
          </a:p>
          <a:p>
            <a:pPr>
              <a:tabLst>
                <a:tab pos="350838" algn="l"/>
              </a:tabLst>
            </a:pPr>
            <a:r>
              <a:rPr lang="en-US" b="1" dirty="0">
                <a:solidFill>
                  <a:srgbClr val="7A9A01"/>
                </a:solidFill>
              </a:rPr>
              <a:t>Tax advantages</a:t>
            </a:r>
          </a:p>
          <a:p>
            <a:pPr>
              <a:tabLst>
                <a:tab pos="350838" algn="l"/>
              </a:tabLst>
            </a:pPr>
            <a:r>
              <a:rPr lang="en-US" dirty="0">
                <a:solidFill>
                  <a:schemeClr val="bg1"/>
                </a:solidFill>
              </a:rPr>
              <a:t>Your money is invested before taxes – which has two important benefits.</a:t>
            </a:r>
            <a:endParaRPr lang="en-US" dirty="0"/>
          </a:p>
          <a:p>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E7F564-B01B-42B3-8E3C-D45A7B075FDE}" type="slidenum">
              <a:rPr lang="en-US" smtClean="0"/>
              <a:t>7</a:t>
            </a:fld>
            <a:endParaRPr lang="en-US" dirty="0"/>
          </a:p>
        </p:txBody>
      </p:sp>
    </p:spTree>
    <p:extLst>
      <p:ext uri="{BB962C8B-B14F-4D97-AF65-F5344CB8AC3E}">
        <p14:creationId xmlns:p14="http://schemas.microsoft.com/office/powerpoint/2010/main" val="1989734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Pretax savings means that:</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Every dollar you contribute  reduces your paycheck by </a:t>
            </a:r>
            <a:r>
              <a:rPr lang="en-US" b="1" baseline="0" dirty="0"/>
              <a:t>less than </a:t>
            </a:r>
            <a:r>
              <a:rPr lang="en-US" baseline="0" dirty="0"/>
              <a:t>a dollar.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a:t>Your contributions are not taxable in the year you make them – which can reduce your tax bill.</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[click to go to the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E7F564-B01B-42B3-8E3C-D45A7B075FDE}" type="slidenum">
              <a:rPr lang="en-US" smtClean="0"/>
              <a:t>8</a:t>
            </a:fld>
            <a:endParaRPr lang="en-US" dirty="0"/>
          </a:p>
        </p:txBody>
      </p:sp>
    </p:spTree>
    <p:extLst>
      <p:ext uri="{BB962C8B-B14F-4D97-AF65-F5344CB8AC3E}">
        <p14:creationId xmlns:p14="http://schemas.microsoft.com/office/powerpoint/2010/main" val="198973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[Keep this slide only if plan has a Roth feature.]</a:t>
            </a:r>
          </a:p>
          <a:p>
            <a:pPr defTabSz="931774">
              <a:defRPr/>
            </a:pPr>
            <a:endParaRPr lang="en-US" dirty="0"/>
          </a:p>
          <a:p>
            <a:r>
              <a:rPr lang="en-US" dirty="0"/>
              <a:t>The Roth feature typically is considered to be beneficial in the long term if you are a younger investor and/or if you think your income taxes will be higher at the time of your retirement. </a:t>
            </a:r>
          </a:p>
          <a:p>
            <a:endParaRPr lang="en-US" dirty="0"/>
          </a:p>
          <a:p>
            <a:pPr defTabSz="931774">
              <a:defRPr/>
            </a:pPr>
            <a:r>
              <a:rPr lang="en-US" dirty="0"/>
              <a:t>[click to go to next slide]</a:t>
            </a:r>
          </a:p>
          <a:p>
            <a:pPr defTabSz="931774">
              <a:defRPr/>
            </a:pPr>
            <a:endParaRPr lang="en-US" dirty="0"/>
          </a:p>
        </p:txBody>
      </p:sp>
      <p:sp>
        <p:nvSpPr>
          <p:cNvPr id="4" name="Slide Number Placeholder 3"/>
          <p:cNvSpPr>
            <a:spLocks noGrp="1"/>
          </p:cNvSpPr>
          <p:nvPr>
            <p:ph type="sldNum" sz="quarter" idx="10"/>
          </p:nvPr>
        </p:nvSpPr>
        <p:spPr/>
        <p:txBody>
          <a:bodyPr/>
          <a:lstStyle/>
          <a:p>
            <a:fld id="{20E7F564-B01B-42B3-8E3C-D45A7B075FDE}" type="slidenum">
              <a:rPr lang="en-US" smtClean="0"/>
              <a:t>9</a:t>
            </a:fld>
            <a:endParaRPr lang="en-US" dirty="0"/>
          </a:p>
        </p:txBody>
      </p:sp>
    </p:spTree>
    <p:extLst>
      <p:ext uri="{BB962C8B-B14F-4D97-AF65-F5344CB8AC3E}">
        <p14:creationId xmlns:p14="http://schemas.microsoft.com/office/powerpoint/2010/main" val="245485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0451C1-837D-274C-A231-F8E28B910EDF}"/>
              </a:ext>
            </a:extLst>
          </p:cNvPr>
          <p:cNvSpPr/>
          <p:nvPr userDrawn="1"/>
        </p:nvSpPr>
        <p:spPr>
          <a:xfrm>
            <a:off x="0" y="5421086"/>
            <a:ext cx="9144000" cy="1436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9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57200" y="1066800"/>
            <a:ext cx="3962400" cy="533400"/>
          </a:xfrm>
          <a:prstGeom prst="rect">
            <a:avLst/>
          </a:prstGeom>
          <a:solidFill>
            <a:schemeClr val="accent1"/>
          </a:solidFill>
        </p:spPr>
        <p:txBody>
          <a:bodyPr anchor="ctr"/>
          <a:lstStyle>
            <a:lvl1pPr marL="0" indent="0">
              <a:buNone/>
              <a:defRPr sz="2000" b="0">
                <a:solidFill>
                  <a:srgbClr val="FFFFFF"/>
                </a:solidFill>
              </a:defRPr>
            </a:lvl1pPr>
          </a:lstStyle>
          <a:p>
            <a:pPr lvl="0"/>
            <a:r>
              <a:rPr lang="en-US" dirty="0"/>
              <a:t>Master title</a:t>
            </a:r>
          </a:p>
        </p:txBody>
      </p:sp>
      <p:sp>
        <p:nvSpPr>
          <p:cNvPr id="9" name="Text Placeholder 7"/>
          <p:cNvSpPr>
            <a:spLocks noGrp="1"/>
          </p:cNvSpPr>
          <p:nvPr>
            <p:ph type="body" sz="quarter" idx="12" hasCustomPrompt="1"/>
          </p:nvPr>
        </p:nvSpPr>
        <p:spPr>
          <a:xfrm>
            <a:off x="4724400" y="1066800"/>
            <a:ext cx="3962400" cy="533400"/>
          </a:xfrm>
          <a:prstGeom prst="rect">
            <a:avLst/>
          </a:prstGeom>
          <a:solidFill>
            <a:schemeClr val="accent1"/>
          </a:solidFill>
        </p:spPr>
        <p:txBody>
          <a:bodyPr anchor="ctr"/>
          <a:lstStyle>
            <a:lvl1pPr marL="0" indent="0">
              <a:buNone/>
              <a:defRPr sz="2000">
                <a:solidFill>
                  <a:srgbClr val="FFFFFF"/>
                </a:solidFill>
              </a:defRPr>
            </a:lvl1pPr>
          </a:lstStyle>
          <a:p>
            <a:pPr lvl="0"/>
            <a:r>
              <a:rPr lang="en-US" dirty="0"/>
              <a:t>Master title</a:t>
            </a:r>
          </a:p>
        </p:txBody>
      </p:sp>
      <p:sp>
        <p:nvSpPr>
          <p:cNvPr id="13" name="Title 1"/>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14" name="Content Placeholder 5"/>
          <p:cNvSpPr>
            <a:spLocks noGrp="1"/>
          </p:cNvSpPr>
          <p:nvPr>
            <p:ph sz="quarter" idx="14" hasCustomPrompt="1"/>
          </p:nvPr>
        </p:nvSpPr>
        <p:spPr>
          <a:xfrm>
            <a:off x="457200" y="1676400"/>
            <a:ext cx="3962400" cy="377190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5" name="Content Placeholder 5"/>
          <p:cNvSpPr>
            <a:spLocks noGrp="1"/>
          </p:cNvSpPr>
          <p:nvPr>
            <p:ph sz="quarter" idx="17" hasCustomPrompt="1"/>
          </p:nvPr>
        </p:nvSpPr>
        <p:spPr>
          <a:xfrm>
            <a:off x="4724400" y="1676400"/>
            <a:ext cx="3962400" cy="373380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0" name="Slide Number Placeholder 5"/>
          <p:cNvSpPr>
            <a:spLocks noGrp="1"/>
          </p:cNvSpPr>
          <p:nvPr>
            <p:ph type="sldNum" sz="quarter" idx="18"/>
          </p:nvPr>
        </p:nvSpPr>
        <p:spPr>
          <a:xfrm>
            <a:off x="8686800" y="6481950"/>
            <a:ext cx="419754" cy="391454"/>
          </a:xfrm>
          <a:prstGeom prst="rect">
            <a:avLst/>
          </a:prstGeom>
        </p:spPr>
        <p:txBody>
          <a:bodyPr anchor="ctr"/>
          <a:lstStyle>
            <a:lvl1pPr algn="r">
              <a:defRPr sz="900"/>
            </a:lvl1pPr>
          </a:lstStyle>
          <a:p>
            <a:fld id="{8050AC15-6ABB-4FAD-B0B2-AE0233D66458}"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181973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50AC15-6ABB-4FAD-B0B2-AE0233D66458}"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59217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050AC15-6ABB-4FAD-B0B2-AE0233D66458}" type="slidenum">
              <a:rPr lang="en-US" smtClean="0">
                <a:solidFill>
                  <a:srgbClr val="53565A"/>
                </a:solidFill>
              </a:rPr>
              <a:pPr/>
              <a:t>‹#›</a:t>
            </a:fld>
            <a:endParaRPr lang="en-US" dirty="0">
              <a:solidFill>
                <a:srgbClr val="53565A"/>
              </a:solidFill>
            </a:endParaRPr>
          </a:p>
        </p:txBody>
      </p:sp>
      <p:sp>
        <p:nvSpPr>
          <p:cNvPr id="2" name="Rectangle 1">
            <a:extLst>
              <a:ext uri="{FF2B5EF4-FFF2-40B4-BE49-F238E27FC236}">
                <a16:creationId xmlns:a16="http://schemas.microsoft.com/office/drawing/2014/main" id="{A784745B-3B63-6644-80E2-0FC47676B8C4}"/>
              </a:ext>
            </a:extLst>
          </p:cNvPr>
          <p:cNvSpPr/>
          <p:nvPr userDrawn="1"/>
        </p:nvSpPr>
        <p:spPr>
          <a:xfrm>
            <a:off x="4469130" y="5406390"/>
            <a:ext cx="4637424" cy="9601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717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6A74584-7A9B-45F4-8022-BE2988B75DE2}" type="datetimeFigureOut">
              <a:rPr lang="en-US" smtClean="0"/>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215598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74584-7A9B-45F4-8022-BE2988B75DE2}" type="datetimeFigureOut">
              <a:rPr lang="en-US" smtClean="0"/>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253023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74584-7A9B-45F4-8022-BE2988B75DE2}" type="datetimeFigureOut">
              <a:rPr lang="en-US" smtClean="0"/>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2055460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A74584-7A9B-45F4-8022-BE2988B75DE2}" type="datetimeFigureOut">
              <a:rPr lang="en-US" smtClean="0"/>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4200727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A74584-7A9B-45F4-8022-BE2988B75DE2}" type="datetimeFigureOut">
              <a:rPr lang="en-US" smtClean="0"/>
              <a:t>8/4/23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345930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A74584-7A9B-45F4-8022-BE2988B75DE2}" type="datetimeFigureOut">
              <a:rPr lang="en-US" smtClean="0"/>
              <a:t>8/4/23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3488425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Vanguard Logo">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6B8017E-9FD7-CA4C-B58F-41576FDB78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08999" y="6277089"/>
            <a:ext cx="1346200" cy="292100"/>
          </a:xfrm>
          <a:prstGeom prst="rect">
            <a:avLst/>
          </a:prstGeom>
        </p:spPr>
      </p:pic>
    </p:spTree>
    <p:extLst>
      <p:ext uri="{BB962C8B-B14F-4D97-AF65-F5344CB8AC3E}">
        <p14:creationId xmlns:p14="http://schemas.microsoft.com/office/powerpoint/2010/main" val="308713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15FA4C3-ED11-0C4E-9136-1EB8E13BC440}"/>
              </a:ext>
            </a:extLst>
          </p:cNvPr>
          <p:cNvSpPr>
            <a:spLocks noGrp="1"/>
          </p:cNvSpPr>
          <p:nvPr>
            <p:ph type="sldNum" sz="quarter" idx="10"/>
          </p:nvPr>
        </p:nvSpPr>
        <p:spPr/>
        <p:txBody>
          <a:body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a:t>
            </a:fld>
            <a:endParaRPr lang="en-US" dirty="0">
              <a:solidFill>
                <a:srgbClr val="53565A"/>
              </a:solidFill>
              <a:latin typeface="Arial"/>
            </a:endParaRPr>
          </a:p>
        </p:txBody>
      </p:sp>
      <p:sp>
        <p:nvSpPr>
          <p:cNvPr id="5" name="Slide Number Placeholder 6">
            <a:extLst>
              <a:ext uri="{FF2B5EF4-FFF2-40B4-BE49-F238E27FC236}">
                <a16:creationId xmlns:a16="http://schemas.microsoft.com/office/drawing/2014/main" id="{E067AC41-53F5-8C4A-85B6-E0270053936B}"/>
              </a:ext>
            </a:extLst>
          </p:cNvPr>
          <p:cNvSpPr txBox="1">
            <a:spLocks/>
          </p:cNvSpPr>
          <p:nvPr userDrawn="1"/>
        </p:nvSpPr>
        <p:spPr>
          <a:xfrm>
            <a:off x="8686800" y="6481950"/>
            <a:ext cx="419754" cy="391454"/>
          </a:xfrm>
          <a:prstGeom prst="rect">
            <a:avLst/>
          </a:prstGeom>
        </p:spPr>
        <p:txBody>
          <a:bodyPr anchor="ctr"/>
          <a:lstStyle>
            <a:defPPr>
              <a:defRPr lang="en-US"/>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050AC15-6ABB-4FAD-B0B2-AE0233D66458}" type="slidenum">
              <a:rPr lang="en-US" smtClean="0">
                <a:solidFill>
                  <a:srgbClr val="53565A"/>
                </a:solidFill>
              </a:rPr>
              <a:pPr/>
              <a:t>‹#›</a:t>
            </a:fld>
            <a:endParaRPr lang="en-US" dirty="0">
              <a:solidFill>
                <a:srgbClr val="53565A"/>
              </a:solidFill>
            </a:endParaRPr>
          </a:p>
        </p:txBody>
      </p:sp>
      <p:sp>
        <p:nvSpPr>
          <p:cNvPr id="8" name="Rectangle 7">
            <a:extLst>
              <a:ext uri="{FF2B5EF4-FFF2-40B4-BE49-F238E27FC236}">
                <a16:creationId xmlns:a16="http://schemas.microsoft.com/office/drawing/2014/main" id="{31DAB059-3928-F943-A02D-27FA65E90FCD}"/>
              </a:ext>
            </a:extLst>
          </p:cNvPr>
          <p:cNvSpPr/>
          <p:nvPr userDrawn="1"/>
        </p:nvSpPr>
        <p:spPr>
          <a:xfrm>
            <a:off x="0" y="-1"/>
            <a:ext cx="9144000" cy="6400800"/>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D382F97D-5C24-0A41-B5BF-02B7AE5AEE36}"/>
              </a:ext>
            </a:extLst>
          </p:cNvPr>
          <p:cNvSpPr>
            <a:spLocks noGrp="1"/>
          </p:cNvSpPr>
          <p:nvPr>
            <p:ph type="body" sz="quarter" idx="11"/>
          </p:nvPr>
        </p:nvSpPr>
        <p:spPr>
          <a:xfrm>
            <a:off x="452438" y="2971612"/>
            <a:ext cx="8234361" cy="662839"/>
          </a:xfrm>
          <a:prstGeom prst="rect">
            <a:avLst/>
          </a:prstGeom>
        </p:spPr>
        <p:txBody>
          <a:bodyPr/>
          <a:lstStyle>
            <a:lvl1pPr marL="0" indent="0">
              <a:buNone/>
              <a:defRPr sz="3200" b="1">
                <a:solidFill>
                  <a:schemeClr val="bg1"/>
                </a:solidFill>
              </a:defRPr>
            </a:lvl1pPr>
          </a:lstStyle>
          <a:p>
            <a:pPr lvl="0"/>
            <a:r>
              <a:rPr lang="en-US" dirty="0"/>
              <a:t>Edit Master text styles</a:t>
            </a:r>
          </a:p>
        </p:txBody>
      </p:sp>
      <p:sp>
        <p:nvSpPr>
          <p:cNvPr id="18" name="Text Placeholder 17">
            <a:extLst>
              <a:ext uri="{FF2B5EF4-FFF2-40B4-BE49-F238E27FC236}">
                <a16:creationId xmlns:a16="http://schemas.microsoft.com/office/drawing/2014/main" id="{9FAD073F-F94D-BD49-BD23-8B27D4E1BCB0}"/>
              </a:ext>
            </a:extLst>
          </p:cNvPr>
          <p:cNvSpPr>
            <a:spLocks noGrp="1"/>
          </p:cNvSpPr>
          <p:nvPr>
            <p:ph type="body" sz="quarter" idx="12"/>
          </p:nvPr>
        </p:nvSpPr>
        <p:spPr>
          <a:xfrm>
            <a:off x="452438" y="3663487"/>
            <a:ext cx="7626350" cy="1354138"/>
          </a:xfrm>
          <a:prstGeom prst="rect">
            <a:avLst/>
          </a:prstGeom>
        </p:spPr>
        <p:txBody>
          <a:bodyPr/>
          <a:lstStyle>
            <a:lvl1pPr>
              <a:defRPr sz="1800">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215719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74584-7A9B-45F4-8022-BE2988B75DE2}" type="datetimeFigureOut">
              <a:rPr lang="en-US" smtClean="0"/>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1219859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A74584-7A9B-45F4-8022-BE2988B75DE2}" type="datetimeFigureOut">
              <a:rPr lang="en-US" smtClean="0"/>
              <a:t>8/4/23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34506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74584-7A9B-45F4-8022-BE2988B75DE2}" type="datetimeFigureOut">
              <a:rPr lang="en-US" smtClean="0"/>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1126900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A74584-7A9B-45F4-8022-BE2988B75DE2}" type="datetimeFigureOut">
              <a:rPr lang="en-US" smtClean="0"/>
              <a:t>8/4/23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0F8732-3399-4E67-A13A-5C361047D22A}" type="slidenum">
              <a:rPr lang="en-US" smtClean="0"/>
              <a:t>‹#›</a:t>
            </a:fld>
            <a:endParaRPr lang="en-US"/>
          </a:p>
        </p:txBody>
      </p:sp>
    </p:spTree>
    <p:extLst>
      <p:ext uri="{BB962C8B-B14F-4D97-AF65-F5344CB8AC3E}">
        <p14:creationId xmlns:p14="http://schemas.microsoft.com/office/powerpoint/2010/main" val="1511946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Blank or Body with just logo footer">
    <p:spTree>
      <p:nvGrpSpPr>
        <p:cNvPr id="1" name=""/>
        <p:cNvGrpSpPr/>
        <p:nvPr/>
      </p:nvGrpSpPr>
      <p:grpSpPr>
        <a:xfrm>
          <a:off x="0" y="0"/>
          <a:ext cx="0" cy="0"/>
          <a:chOff x="0" y="0"/>
          <a:chExt cx="0" cy="0"/>
        </a:xfrm>
      </p:grpSpPr>
      <p:sp>
        <p:nvSpPr>
          <p:cNvPr id="21" name="Content Placeholder 5"/>
          <p:cNvSpPr>
            <a:spLocks noGrp="1"/>
          </p:cNvSpPr>
          <p:nvPr>
            <p:ph sz="quarter" idx="14" hasCustomPrompt="1"/>
          </p:nvPr>
        </p:nvSpPr>
        <p:spPr>
          <a:xfrm>
            <a:off x="457200" y="1143000"/>
            <a:ext cx="8229600" cy="487680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3" name="Rectangle 2"/>
          <p:cNvSpPr/>
          <p:nvPr userDrawn="1"/>
        </p:nvSpPr>
        <p:spPr>
          <a:xfrm>
            <a:off x="0" y="6466546"/>
            <a:ext cx="9144000" cy="391454"/>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0" name="Slide Number Placeholder 5"/>
          <p:cNvSpPr>
            <a:spLocks noGrp="1"/>
          </p:cNvSpPr>
          <p:nvPr>
            <p:ph type="sldNum" sz="quarter" idx="12"/>
          </p:nvPr>
        </p:nvSpPr>
        <p:spPr>
          <a:xfrm>
            <a:off x="8686800" y="6481950"/>
            <a:ext cx="419754" cy="391454"/>
          </a:xfrm>
          <a:prstGeom prst="rect">
            <a:avLst/>
          </a:prstGeom>
        </p:spPr>
        <p:txBody>
          <a:bodyPr anchor="ctr"/>
          <a:lstStyle>
            <a:lvl1pPr algn="r">
              <a:defRPr sz="900"/>
            </a:lvl1p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a:t>
            </a:fld>
            <a:endParaRPr lang="en-US" dirty="0">
              <a:solidFill>
                <a:srgbClr val="53565A"/>
              </a:solidFill>
              <a:latin typeface="Arial"/>
            </a:endParaRPr>
          </a:p>
        </p:txBody>
      </p:sp>
      <p:sp>
        <p:nvSpPr>
          <p:cNvPr id="18" name="Title 17"/>
          <p:cNvSpPr>
            <a:spLocks noGrp="1"/>
          </p:cNvSpPr>
          <p:nvPr>
            <p:ph type="title"/>
          </p:nvPr>
        </p:nvSpPr>
        <p:spPr>
          <a:xfrm>
            <a:off x="457200" y="274638"/>
            <a:ext cx="8229600" cy="620712"/>
          </a:xfrm>
          <a:prstGeom prst="rect">
            <a:avLst/>
          </a:prstGeom>
        </p:spPr>
        <p:txBody>
          <a:bodyPr/>
          <a:lstStyle>
            <a:lvl1pPr algn="l">
              <a:defRPr sz="2800">
                <a:solidFill>
                  <a:srgbClr val="39607A"/>
                </a:solidFill>
              </a:defRPr>
            </a:lvl1pPr>
          </a:lstStyle>
          <a:p>
            <a:r>
              <a:rPr lang="en-US" dirty="0"/>
              <a:t>Click to edit Master title style</a:t>
            </a:r>
          </a:p>
        </p:txBody>
      </p:sp>
    </p:spTree>
    <p:extLst>
      <p:ext uri="{BB962C8B-B14F-4D97-AF65-F5344CB8AC3E}">
        <p14:creationId xmlns:p14="http://schemas.microsoft.com/office/powerpoint/2010/main" val="204694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Option 1">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504" y="5723907"/>
            <a:ext cx="6364876" cy="783775"/>
          </a:xfrm>
          <a:prstGeom prst="rect">
            <a:avLst/>
          </a:prstGeo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a:t>
            </a:r>
          </a:p>
          <a:p>
            <a:r>
              <a:rPr lang="en-US" dirty="0"/>
              <a:t>Name(s)</a:t>
            </a:r>
            <a:br>
              <a:rPr lang="en-US" dirty="0"/>
            </a:br>
            <a:endParaRPr lang="en-US" dirty="0"/>
          </a:p>
          <a:p>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6843"/>
          <a:stretch/>
        </p:blipFill>
        <p:spPr>
          <a:xfrm>
            <a:off x="0" y="571535"/>
            <a:ext cx="9144000" cy="5069242"/>
          </a:xfrm>
          <a:prstGeom prst="rect">
            <a:avLst/>
          </a:prstGeom>
        </p:spPr>
      </p:pic>
      <p:sp>
        <p:nvSpPr>
          <p:cNvPr id="7" name="Rectangle 6"/>
          <p:cNvSpPr/>
          <p:nvPr userDrawn="1"/>
        </p:nvSpPr>
        <p:spPr>
          <a:xfrm>
            <a:off x="0" y="0"/>
            <a:ext cx="9144000" cy="5732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userDrawn="1"/>
        </p:nvSpPr>
        <p:spPr>
          <a:xfrm>
            <a:off x="5567752" y="24993"/>
            <a:ext cx="3466531" cy="523220"/>
          </a:xfrm>
          <a:prstGeom prst="rect">
            <a:avLst/>
          </a:prstGeom>
          <a:noFill/>
        </p:spPr>
        <p:txBody>
          <a:bodyPr wrap="square" rtlCol="0">
            <a:spAutoFit/>
          </a:bodyPr>
          <a:lstStyle/>
          <a:p>
            <a:pPr algn="r"/>
            <a:r>
              <a:rPr lang="en-US" sz="2800" dirty="0">
                <a:solidFill>
                  <a:schemeClr val="bg1"/>
                </a:solidFill>
              </a:rPr>
              <a:t>Join the plan</a:t>
            </a:r>
          </a:p>
        </p:txBody>
      </p:sp>
    </p:spTree>
    <p:extLst>
      <p:ext uri="{BB962C8B-B14F-4D97-AF65-F5344CB8AC3E}">
        <p14:creationId xmlns:p14="http://schemas.microsoft.com/office/powerpoint/2010/main" val="40993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8E4E79-4B5E-7F41-9B6B-CE6E52AE4A31}"/>
              </a:ext>
            </a:extLst>
          </p:cNvPr>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8" name="Content Placeholder 5">
            <a:extLst>
              <a:ext uri="{FF2B5EF4-FFF2-40B4-BE49-F238E27FC236}">
                <a16:creationId xmlns:a16="http://schemas.microsoft.com/office/drawing/2014/main" id="{1BFDB0F3-B6BC-824E-8568-2829FF7BD61D}"/>
              </a:ext>
            </a:extLst>
          </p:cNvPr>
          <p:cNvSpPr>
            <a:spLocks noGrp="1"/>
          </p:cNvSpPr>
          <p:nvPr>
            <p:ph sz="quarter" idx="12" hasCustomPrompt="1"/>
          </p:nvPr>
        </p:nvSpPr>
        <p:spPr>
          <a:xfrm>
            <a:off x="457200" y="1143000"/>
            <a:ext cx="8229600" cy="421005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0" name="Rectangle 9">
            <a:extLst>
              <a:ext uri="{FF2B5EF4-FFF2-40B4-BE49-F238E27FC236}">
                <a16:creationId xmlns:a16="http://schemas.microsoft.com/office/drawing/2014/main" id="{5B018E32-05E2-B347-91C5-29332ABC05F9}"/>
              </a:ext>
            </a:extLst>
          </p:cNvPr>
          <p:cNvSpPr/>
          <p:nvPr userDrawn="1"/>
        </p:nvSpPr>
        <p:spPr>
          <a:xfrm>
            <a:off x="0" y="6394782"/>
            <a:ext cx="9144000" cy="46321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53565A"/>
              </a:solidFill>
            </a:endParaRPr>
          </a:p>
        </p:txBody>
      </p:sp>
      <p:sp>
        <p:nvSpPr>
          <p:cNvPr id="11" name="Slide Number Placeholder 5">
            <a:extLst>
              <a:ext uri="{FF2B5EF4-FFF2-40B4-BE49-F238E27FC236}">
                <a16:creationId xmlns:a16="http://schemas.microsoft.com/office/drawing/2014/main" id="{633417F1-A831-7A42-B4F3-DB9C6D0AFB93}"/>
              </a:ext>
            </a:extLst>
          </p:cNvPr>
          <p:cNvSpPr>
            <a:spLocks noGrp="1"/>
          </p:cNvSpPr>
          <p:nvPr>
            <p:ph type="sldNum" sz="quarter" idx="4"/>
          </p:nvPr>
        </p:nvSpPr>
        <p:spPr>
          <a:xfrm>
            <a:off x="8686800" y="6481950"/>
            <a:ext cx="419754" cy="391454"/>
          </a:xfrm>
          <a:prstGeom prst="rect">
            <a:avLst/>
          </a:prstGeom>
        </p:spPr>
        <p:txBody>
          <a:bodyPr anchor="ctr"/>
          <a:lstStyle>
            <a:lvl1pPr algn="r">
              <a:defRPr sz="900"/>
            </a:lvl1p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a:t>
            </a:fld>
            <a:endParaRPr lang="en-US" dirty="0">
              <a:solidFill>
                <a:srgbClr val="53565A"/>
              </a:solidFill>
              <a:latin typeface="Arial"/>
            </a:endParaRPr>
          </a:p>
        </p:txBody>
      </p:sp>
      <p:grpSp>
        <p:nvGrpSpPr>
          <p:cNvPr id="13" name="Group 12">
            <a:extLst>
              <a:ext uri="{FF2B5EF4-FFF2-40B4-BE49-F238E27FC236}">
                <a16:creationId xmlns:a16="http://schemas.microsoft.com/office/drawing/2014/main" id="{2B781505-5A55-DB43-B635-E7400136607E}"/>
              </a:ext>
            </a:extLst>
          </p:cNvPr>
          <p:cNvGrpSpPr/>
          <p:nvPr userDrawn="1"/>
        </p:nvGrpSpPr>
        <p:grpSpPr>
          <a:xfrm>
            <a:off x="4914900" y="5647520"/>
            <a:ext cx="3965575" cy="477054"/>
            <a:chOff x="4914900" y="5647520"/>
            <a:chExt cx="3965575" cy="477054"/>
          </a:xfrm>
        </p:grpSpPr>
        <p:sp>
          <p:nvSpPr>
            <p:cNvPr id="14" name="TextBox 13">
              <a:extLst>
                <a:ext uri="{FF2B5EF4-FFF2-40B4-BE49-F238E27FC236}">
                  <a16:creationId xmlns:a16="http://schemas.microsoft.com/office/drawing/2014/main" id="{3E28A433-36FD-0844-8376-CFC77338BDAA}"/>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15" name="Rectangle 14">
              <a:extLst>
                <a:ext uri="{FF2B5EF4-FFF2-40B4-BE49-F238E27FC236}">
                  <a16:creationId xmlns:a16="http://schemas.microsoft.com/office/drawing/2014/main" id="{A0A4035A-DFBA-EE49-9B8E-388254B21F84}"/>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CDF09DA-4B34-9147-818C-EABC6447624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pic>
        <p:nvPicPr>
          <p:cNvPr id="17" name="Picture 16" descr="Logo&#10;&#10;Description automatically generated">
            <a:extLst>
              <a:ext uri="{FF2B5EF4-FFF2-40B4-BE49-F238E27FC236}">
                <a16:creationId xmlns:a16="http://schemas.microsoft.com/office/drawing/2014/main" id="{AA5527C0-FFF7-1143-8572-7FE9E54BDB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391" y="6610305"/>
            <a:ext cx="936487" cy="203200"/>
          </a:xfrm>
          <a:prstGeom prst="rect">
            <a:avLst/>
          </a:prstGeom>
        </p:spPr>
      </p:pic>
    </p:spTree>
    <p:extLst>
      <p:ext uri="{BB962C8B-B14F-4D97-AF65-F5344CB8AC3E}">
        <p14:creationId xmlns:p14="http://schemas.microsoft.com/office/powerpoint/2010/main" val="327172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9" name="Chart Placeholder 8"/>
          <p:cNvSpPr>
            <a:spLocks noGrp="1"/>
          </p:cNvSpPr>
          <p:nvPr>
            <p:ph type="chart" sz="quarter" idx="12"/>
          </p:nvPr>
        </p:nvSpPr>
        <p:spPr>
          <a:xfrm>
            <a:off x="457200" y="1143000"/>
            <a:ext cx="8229600" cy="4248150"/>
          </a:xfrm>
          <a:prstGeom prst="rect">
            <a:avLst/>
          </a:prstGeom>
        </p:spPr>
        <p:txBody>
          <a:bodyPr/>
          <a:lstStyle>
            <a:lvl1pPr marL="0" indent="0">
              <a:buNone/>
              <a:defRPr sz="2000"/>
            </a:lvl1pPr>
          </a:lstStyle>
          <a:p>
            <a:endParaRPr lang="en-US" dirty="0"/>
          </a:p>
        </p:txBody>
      </p:sp>
      <p:sp>
        <p:nvSpPr>
          <p:cNvPr id="11" name="Title 1"/>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5" name="Slide Number Placeholder 5"/>
          <p:cNvSpPr>
            <a:spLocks noGrp="1"/>
          </p:cNvSpPr>
          <p:nvPr>
            <p:ph type="sldNum" sz="quarter" idx="13"/>
          </p:nvPr>
        </p:nvSpPr>
        <p:spPr>
          <a:xfrm>
            <a:off x="8686800" y="6481950"/>
            <a:ext cx="419754" cy="391454"/>
          </a:xfrm>
          <a:prstGeom prst="rect">
            <a:avLst/>
          </a:prstGeom>
        </p:spPr>
        <p:txBody>
          <a:bodyPr anchor="ctr"/>
          <a:lstStyle>
            <a:lvl1pPr algn="r">
              <a:defRPr sz="900"/>
            </a:lvl1pPr>
          </a:lstStyle>
          <a:p>
            <a:fld id="{8050AC15-6ABB-4FAD-B0B2-AE0233D66458}"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135479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doy Slide, with side content">
    <p:spTree>
      <p:nvGrpSpPr>
        <p:cNvPr id="1" name=""/>
        <p:cNvGrpSpPr/>
        <p:nvPr/>
      </p:nvGrpSpPr>
      <p:grpSpPr>
        <a:xfrm>
          <a:off x="0" y="0"/>
          <a:ext cx="0" cy="0"/>
          <a:chOff x="0" y="0"/>
          <a:chExt cx="0" cy="0"/>
        </a:xfrm>
      </p:grpSpPr>
      <p:sp>
        <p:nvSpPr>
          <p:cNvPr id="8" name="Rectangle 7"/>
          <p:cNvSpPr/>
          <p:nvPr userDrawn="1"/>
        </p:nvSpPr>
        <p:spPr>
          <a:xfrm>
            <a:off x="6858000" y="1143000"/>
            <a:ext cx="2286000" cy="4191000"/>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53565A"/>
              </a:solidFill>
            </a:endParaRPr>
          </a:p>
        </p:txBody>
      </p:sp>
      <p:sp>
        <p:nvSpPr>
          <p:cNvPr id="10" name="Text Placeholder 9"/>
          <p:cNvSpPr>
            <a:spLocks noGrp="1"/>
          </p:cNvSpPr>
          <p:nvPr>
            <p:ph type="body" sz="quarter" idx="13" hasCustomPrompt="1"/>
          </p:nvPr>
        </p:nvSpPr>
        <p:spPr>
          <a:xfrm>
            <a:off x="7086600" y="1295400"/>
            <a:ext cx="1828800" cy="3829050"/>
          </a:xfrm>
          <a:prstGeom prst="rect">
            <a:avLst/>
          </a:prstGeom>
        </p:spPr>
        <p:txBody>
          <a:bodyPr/>
          <a:lstStyle>
            <a:lvl1pPr marL="0" indent="0">
              <a:buNone/>
              <a:defRPr sz="1800">
                <a:solidFill>
                  <a:srgbClr val="FFFFFF"/>
                </a:solidFill>
              </a:defRPr>
            </a:lvl1pPr>
          </a:lstStyle>
          <a:p>
            <a:pPr lvl="0"/>
            <a:r>
              <a:rPr lang="en-US" dirty="0"/>
              <a:t>Click to edit master text styles</a:t>
            </a:r>
          </a:p>
        </p:txBody>
      </p:sp>
      <p:sp>
        <p:nvSpPr>
          <p:cNvPr id="11" name="Title 1"/>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13" name="Content Placeholder 5"/>
          <p:cNvSpPr>
            <a:spLocks noGrp="1"/>
          </p:cNvSpPr>
          <p:nvPr>
            <p:ph sz="quarter" idx="14" hasCustomPrompt="1"/>
          </p:nvPr>
        </p:nvSpPr>
        <p:spPr>
          <a:xfrm>
            <a:off x="457200" y="1143000"/>
            <a:ext cx="6248400" cy="419100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9" name="Rectangle 8">
            <a:extLst>
              <a:ext uri="{FF2B5EF4-FFF2-40B4-BE49-F238E27FC236}">
                <a16:creationId xmlns:a16="http://schemas.microsoft.com/office/drawing/2014/main" id="{78D3C02E-35CF-284F-8312-9701668892F4}"/>
              </a:ext>
            </a:extLst>
          </p:cNvPr>
          <p:cNvSpPr/>
          <p:nvPr userDrawn="1"/>
        </p:nvSpPr>
        <p:spPr>
          <a:xfrm>
            <a:off x="0" y="6394782"/>
            <a:ext cx="9144000" cy="46321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53565A"/>
              </a:solidFill>
            </a:endParaRPr>
          </a:p>
        </p:txBody>
      </p:sp>
      <p:sp>
        <p:nvSpPr>
          <p:cNvPr id="12" name="Slide Number Placeholder 5">
            <a:extLst>
              <a:ext uri="{FF2B5EF4-FFF2-40B4-BE49-F238E27FC236}">
                <a16:creationId xmlns:a16="http://schemas.microsoft.com/office/drawing/2014/main" id="{35B198EA-135C-D743-9AF2-C4BDBCD78328}"/>
              </a:ext>
            </a:extLst>
          </p:cNvPr>
          <p:cNvSpPr>
            <a:spLocks noGrp="1"/>
          </p:cNvSpPr>
          <p:nvPr>
            <p:ph type="sldNum" sz="quarter" idx="4"/>
          </p:nvPr>
        </p:nvSpPr>
        <p:spPr>
          <a:xfrm>
            <a:off x="8686800" y="6481950"/>
            <a:ext cx="419754" cy="391454"/>
          </a:xfrm>
          <a:prstGeom prst="rect">
            <a:avLst/>
          </a:prstGeom>
        </p:spPr>
        <p:txBody>
          <a:bodyPr anchor="ctr"/>
          <a:lstStyle>
            <a:lvl1pPr algn="r">
              <a:defRPr sz="900"/>
            </a:lvl1p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a:t>
            </a:fld>
            <a:endParaRPr lang="en-US" dirty="0">
              <a:solidFill>
                <a:srgbClr val="53565A"/>
              </a:solidFill>
              <a:latin typeface="Arial"/>
            </a:endParaRPr>
          </a:p>
        </p:txBody>
      </p:sp>
      <p:grpSp>
        <p:nvGrpSpPr>
          <p:cNvPr id="15" name="Group 14">
            <a:extLst>
              <a:ext uri="{FF2B5EF4-FFF2-40B4-BE49-F238E27FC236}">
                <a16:creationId xmlns:a16="http://schemas.microsoft.com/office/drawing/2014/main" id="{D6C4D30D-E94E-C143-A278-81E534CDF090}"/>
              </a:ext>
            </a:extLst>
          </p:cNvPr>
          <p:cNvGrpSpPr/>
          <p:nvPr userDrawn="1"/>
        </p:nvGrpSpPr>
        <p:grpSpPr>
          <a:xfrm>
            <a:off x="4914900" y="5647520"/>
            <a:ext cx="3965575" cy="477054"/>
            <a:chOff x="4914900" y="5647520"/>
            <a:chExt cx="3965575" cy="477054"/>
          </a:xfrm>
        </p:grpSpPr>
        <p:sp>
          <p:nvSpPr>
            <p:cNvPr id="16" name="TextBox 15">
              <a:extLst>
                <a:ext uri="{FF2B5EF4-FFF2-40B4-BE49-F238E27FC236}">
                  <a16:creationId xmlns:a16="http://schemas.microsoft.com/office/drawing/2014/main" id="{1FC9BBA7-B052-3B41-9719-87D1EFE61FE5}"/>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17" name="Rectangle 16">
              <a:extLst>
                <a:ext uri="{FF2B5EF4-FFF2-40B4-BE49-F238E27FC236}">
                  <a16:creationId xmlns:a16="http://schemas.microsoft.com/office/drawing/2014/main" id="{DE35022D-58B5-A444-A1E9-16EEB95B8F68}"/>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C7F8E3C-C4FB-0C4D-9132-1F4F81F8D903}"/>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pic>
        <p:nvPicPr>
          <p:cNvPr id="19" name="Picture 18" descr="Logo&#10;&#10;Description automatically generated">
            <a:extLst>
              <a:ext uri="{FF2B5EF4-FFF2-40B4-BE49-F238E27FC236}">
                <a16:creationId xmlns:a16="http://schemas.microsoft.com/office/drawing/2014/main" id="{48D432A2-FA70-0C49-9DB8-FE7F5C4027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391" y="6610305"/>
            <a:ext cx="936487" cy="203200"/>
          </a:xfrm>
          <a:prstGeom prst="rect">
            <a:avLst/>
          </a:prstGeom>
        </p:spPr>
      </p:pic>
    </p:spTree>
    <p:extLst>
      <p:ext uri="{BB962C8B-B14F-4D97-AF65-F5344CB8AC3E}">
        <p14:creationId xmlns:p14="http://schemas.microsoft.com/office/powerpoint/2010/main" val="315366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1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457200" y="1143000"/>
            <a:ext cx="8229600" cy="3619500"/>
          </a:xfrm>
          <a:prstGeom prst="rect">
            <a:avLst/>
          </a:prstGeom>
        </p:spPr>
        <p:txBody>
          <a:bodyPr/>
          <a:lstStyle>
            <a:lvl1pPr marL="0" indent="0">
              <a:buNone/>
              <a:defRPr sz="2000"/>
            </a:lvl1pPr>
          </a:lstStyle>
          <a:p>
            <a:endParaRPr lang="en-US" dirty="0"/>
          </a:p>
        </p:txBody>
      </p:sp>
      <p:sp>
        <p:nvSpPr>
          <p:cNvPr id="10" name="Text Placeholder 9"/>
          <p:cNvSpPr>
            <a:spLocks noGrp="1"/>
          </p:cNvSpPr>
          <p:nvPr>
            <p:ph type="body" sz="quarter" idx="12" hasCustomPrompt="1"/>
          </p:nvPr>
        </p:nvSpPr>
        <p:spPr>
          <a:xfrm>
            <a:off x="457200" y="4933950"/>
            <a:ext cx="8229600" cy="438150"/>
          </a:xfrm>
          <a:prstGeom prst="rect">
            <a:avLst/>
          </a:prstGeom>
        </p:spPr>
        <p:txBody>
          <a:bodyPr/>
          <a:lstStyle>
            <a:lvl1pPr marL="0" indent="0">
              <a:buNone/>
              <a:defRPr sz="2000"/>
            </a:lvl1pPr>
          </a:lstStyle>
          <a:p>
            <a:pPr lvl="0"/>
            <a:r>
              <a:rPr lang="en-US" dirty="0"/>
              <a:t>Click to edit master text styles</a:t>
            </a:r>
          </a:p>
        </p:txBody>
      </p:sp>
      <p:sp>
        <p:nvSpPr>
          <p:cNvPr id="16" name="Title 1"/>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6" name="Slide Number Placeholder 5"/>
          <p:cNvSpPr>
            <a:spLocks noGrp="1"/>
          </p:cNvSpPr>
          <p:nvPr>
            <p:ph type="sldNum" sz="quarter" idx="13"/>
          </p:nvPr>
        </p:nvSpPr>
        <p:spPr>
          <a:xfrm>
            <a:off x="8686800" y="6481950"/>
            <a:ext cx="419754" cy="391454"/>
          </a:xfrm>
          <a:prstGeom prst="rect">
            <a:avLst/>
          </a:prstGeom>
        </p:spPr>
        <p:txBody>
          <a:bodyPr anchor="ctr"/>
          <a:lstStyle>
            <a:lvl1pPr algn="r">
              <a:defRPr sz="900"/>
            </a:lvl1pPr>
          </a:lstStyle>
          <a:p>
            <a:fld id="{8050AC15-6ABB-4FAD-B0B2-AE0233D66458}"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352170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doy Slide, with side content">
    <p:spTree>
      <p:nvGrpSpPr>
        <p:cNvPr id="1" name=""/>
        <p:cNvGrpSpPr/>
        <p:nvPr/>
      </p:nvGrpSpPr>
      <p:grpSpPr>
        <a:xfrm>
          <a:off x="0" y="0"/>
          <a:ext cx="0" cy="0"/>
          <a:chOff x="0" y="0"/>
          <a:chExt cx="0" cy="0"/>
        </a:xfrm>
      </p:grpSpPr>
      <p:sp>
        <p:nvSpPr>
          <p:cNvPr id="8" name="Rectangle 7"/>
          <p:cNvSpPr/>
          <p:nvPr userDrawn="1"/>
        </p:nvSpPr>
        <p:spPr>
          <a:xfrm>
            <a:off x="6858000" y="1143000"/>
            <a:ext cx="2286000" cy="419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chemeClr val="accent1"/>
              </a:solidFill>
            </a:endParaRPr>
          </a:p>
        </p:txBody>
      </p:sp>
      <p:sp>
        <p:nvSpPr>
          <p:cNvPr id="10" name="Text Placeholder 9"/>
          <p:cNvSpPr>
            <a:spLocks noGrp="1"/>
          </p:cNvSpPr>
          <p:nvPr>
            <p:ph type="body" sz="quarter" idx="13" hasCustomPrompt="1"/>
          </p:nvPr>
        </p:nvSpPr>
        <p:spPr>
          <a:xfrm>
            <a:off x="7086600" y="1295400"/>
            <a:ext cx="1828800" cy="3829050"/>
          </a:xfrm>
          <a:prstGeom prst="rect">
            <a:avLst/>
          </a:prstGeom>
        </p:spPr>
        <p:txBody>
          <a:bodyPr/>
          <a:lstStyle>
            <a:lvl1pPr marL="0" indent="0">
              <a:buNone/>
              <a:defRPr sz="1800">
                <a:solidFill>
                  <a:srgbClr val="FFFFFF"/>
                </a:solidFill>
              </a:defRPr>
            </a:lvl1pPr>
          </a:lstStyle>
          <a:p>
            <a:pPr lvl="0"/>
            <a:r>
              <a:rPr lang="en-US" dirty="0"/>
              <a:t>Click to edit master text styles</a:t>
            </a:r>
          </a:p>
        </p:txBody>
      </p:sp>
      <p:sp>
        <p:nvSpPr>
          <p:cNvPr id="11" name="Title 1"/>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13" name="Content Placeholder 5"/>
          <p:cNvSpPr>
            <a:spLocks noGrp="1"/>
          </p:cNvSpPr>
          <p:nvPr>
            <p:ph sz="quarter" idx="14" hasCustomPrompt="1"/>
          </p:nvPr>
        </p:nvSpPr>
        <p:spPr>
          <a:xfrm>
            <a:off x="457200" y="1143000"/>
            <a:ext cx="6248400" cy="419100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7" name="Slide Number Placeholder 5"/>
          <p:cNvSpPr>
            <a:spLocks noGrp="1"/>
          </p:cNvSpPr>
          <p:nvPr>
            <p:ph type="sldNum" sz="quarter" idx="12"/>
          </p:nvPr>
        </p:nvSpPr>
        <p:spPr>
          <a:xfrm>
            <a:off x="8686800" y="6481950"/>
            <a:ext cx="419754" cy="391454"/>
          </a:xfrm>
          <a:prstGeom prst="rect">
            <a:avLst/>
          </a:prstGeom>
        </p:spPr>
        <p:txBody>
          <a:bodyPr anchor="ctr"/>
          <a:lstStyle>
            <a:lvl1pPr algn="r">
              <a:defRPr sz="900"/>
            </a:lvl1pPr>
          </a:lstStyle>
          <a:p>
            <a:fld id="{8050AC15-6ABB-4FAD-B0B2-AE0233D66458}"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3147178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10" name="Media Placeholder 9"/>
          <p:cNvSpPr>
            <a:spLocks noGrp="1"/>
          </p:cNvSpPr>
          <p:nvPr>
            <p:ph type="media" sz="quarter" idx="12"/>
          </p:nvPr>
        </p:nvSpPr>
        <p:spPr>
          <a:xfrm>
            <a:off x="3733800" y="1143000"/>
            <a:ext cx="4953000" cy="4286250"/>
          </a:xfrm>
          <a:prstGeom prst="rect">
            <a:avLst/>
          </a:prstGeom>
        </p:spPr>
        <p:txBody>
          <a:bodyPr/>
          <a:lstStyle>
            <a:lvl1pPr marL="0" indent="0">
              <a:buNone/>
              <a:defRPr/>
            </a:lvl1pPr>
          </a:lstStyle>
          <a:p>
            <a:endParaRPr lang="en-US" dirty="0"/>
          </a:p>
        </p:txBody>
      </p:sp>
      <p:sp>
        <p:nvSpPr>
          <p:cNvPr id="14" name="Title 1"/>
          <p:cNvSpPr>
            <a:spLocks noGrp="1"/>
          </p:cNvSpPr>
          <p:nvPr>
            <p:ph type="title" hasCustomPrompt="1"/>
          </p:nvPr>
        </p:nvSpPr>
        <p:spPr>
          <a:xfrm>
            <a:off x="457200" y="228600"/>
            <a:ext cx="8229600" cy="609600"/>
          </a:xfrm>
          <a:prstGeom prst="rect">
            <a:avLst/>
          </a:prstGeom>
        </p:spPr>
        <p:txBody>
          <a:bodyPr/>
          <a:lstStyle>
            <a:lvl1pPr>
              <a:lnSpc>
                <a:spcPts val="3000"/>
              </a:lnSpc>
              <a:defRPr sz="2800" b="0">
                <a:solidFill>
                  <a:schemeClr val="accent1"/>
                </a:solidFill>
              </a:defRPr>
            </a:lvl1pPr>
          </a:lstStyle>
          <a:p>
            <a:r>
              <a:rPr lang="en-US" dirty="0"/>
              <a:t>Click to edit master title style</a:t>
            </a:r>
          </a:p>
        </p:txBody>
      </p:sp>
      <p:sp>
        <p:nvSpPr>
          <p:cNvPr id="11" name="Content Placeholder 5"/>
          <p:cNvSpPr>
            <a:spLocks noGrp="1"/>
          </p:cNvSpPr>
          <p:nvPr>
            <p:ph sz="quarter" idx="14" hasCustomPrompt="1"/>
          </p:nvPr>
        </p:nvSpPr>
        <p:spPr>
          <a:xfrm>
            <a:off x="457200" y="1143000"/>
            <a:ext cx="3124200" cy="4267200"/>
          </a:xfrm>
          <a:prstGeom prst="rect">
            <a:avLst/>
          </a:prstGeom>
        </p:spPr>
        <p:txBody>
          <a:bodyPr/>
          <a:lstStyle>
            <a:lvl1pPr marL="342900" indent="-342900">
              <a:buClr>
                <a:schemeClr val="accent1"/>
              </a:buClr>
              <a:buFontTx/>
              <a:buBlip>
                <a:blip r:embed="rId2"/>
              </a:buBlip>
              <a:defRPr sz="2000">
                <a:solidFill>
                  <a:schemeClr val="tx1"/>
                </a:solidFill>
              </a:defRPr>
            </a:lvl1pPr>
            <a:lvl2pPr marL="742950" indent="-285750">
              <a:buClr>
                <a:srgbClr val="7A9A01"/>
              </a:buClr>
              <a:buFont typeface="Arial" panose="020B0604020202020204" pitchFamily="34" charset="0"/>
              <a:buChar char="•"/>
              <a:defRPr sz="2000">
                <a:solidFill>
                  <a:schemeClr val="tx1"/>
                </a:solidFill>
              </a:defRPr>
            </a:lvl2pPr>
            <a:lvl3pPr marL="1143000" indent="-228600">
              <a:buClr>
                <a:schemeClr val="accent1"/>
              </a:buClr>
              <a:buFont typeface="Arial" panose="020B0604020202020204" pitchFamily="34" charset="0"/>
              <a:buChar char="‒"/>
              <a:defRPr sz="2000">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5"/>
          </p:nvPr>
        </p:nvSpPr>
        <p:spPr>
          <a:xfrm>
            <a:off x="8686800" y="6481950"/>
            <a:ext cx="419754" cy="391454"/>
          </a:xfrm>
          <a:prstGeom prst="rect">
            <a:avLst/>
          </a:prstGeom>
        </p:spPr>
        <p:txBody>
          <a:bodyPr anchor="ctr"/>
          <a:lstStyle>
            <a:lvl1pPr algn="r">
              <a:defRPr sz="900"/>
            </a:lvl1pPr>
          </a:lstStyle>
          <a:p>
            <a:fld id="{8050AC15-6ABB-4FAD-B0B2-AE0233D66458}"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289559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CE891C-90D6-DA42-ABC0-A56A0EEBC9D4}"/>
              </a:ext>
            </a:extLst>
          </p:cNvPr>
          <p:cNvSpPr/>
          <p:nvPr userDrawn="1"/>
        </p:nvSpPr>
        <p:spPr>
          <a:xfrm>
            <a:off x="0" y="6394782"/>
            <a:ext cx="9144000" cy="46321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53565A"/>
              </a:solidFill>
            </a:endParaRPr>
          </a:p>
        </p:txBody>
      </p:sp>
      <p:sp>
        <p:nvSpPr>
          <p:cNvPr id="12" name="Slide Number Placeholder 5">
            <a:extLst>
              <a:ext uri="{FF2B5EF4-FFF2-40B4-BE49-F238E27FC236}">
                <a16:creationId xmlns:a16="http://schemas.microsoft.com/office/drawing/2014/main" id="{5DE1662B-C6FB-4041-B723-AAB79FEEC140}"/>
              </a:ext>
            </a:extLst>
          </p:cNvPr>
          <p:cNvSpPr>
            <a:spLocks noGrp="1"/>
          </p:cNvSpPr>
          <p:nvPr>
            <p:ph type="sldNum" sz="quarter" idx="4"/>
          </p:nvPr>
        </p:nvSpPr>
        <p:spPr>
          <a:xfrm>
            <a:off x="8686800" y="6481950"/>
            <a:ext cx="419754" cy="391454"/>
          </a:xfrm>
          <a:prstGeom prst="rect">
            <a:avLst/>
          </a:prstGeom>
        </p:spPr>
        <p:txBody>
          <a:bodyPr anchor="ctr"/>
          <a:lstStyle>
            <a:lvl1pPr algn="r">
              <a:defRPr sz="900"/>
            </a:lvl1p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a:t>
            </a:fld>
            <a:endParaRPr lang="en-US" dirty="0">
              <a:solidFill>
                <a:srgbClr val="53565A"/>
              </a:solidFill>
              <a:latin typeface="Arial"/>
            </a:endParaRPr>
          </a:p>
        </p:txBody>
      </p:sp>
      <p:grpSp>
        <p:nvGrpSpPr>
          <p:cNvPr id="14" name="Group 13">
            <a:extLst>
              <a:ext uri="{FF2B5EF4-FFF2-40B4-BE49-F238E27FC236}">
                <a16:creationId xmlns:a16="http://schemas.microsoft.com/office/drawing/2014/main" id="{311C570C-5C21-1E43-A1CB-ABB9D1365C41}"/>
              </a:ext>
            </a:extLst>
          </p:cNvPr>
          <p:cNvGrpSpPr/>
          <p:nvPr userDrawn="1"/>
        </p:nvGrpSpPr>
        <p:grpSpPr>
          <a:xfrm>
            <a:off x="4914900" y="5647520"/>
            <a:ext cx="3965575" cy="477054"/>
            <a:chOff x="4914900" y="5647520"/>
            <a:chExt cx="3965575" cy="477054"/>
          </a:xfrm>
        </p:grpSpPr>
        <p:sp>
          <p:nvSpPr>
            <p:cNvPr id="15" name="TextBox 14">
              <a:extLst>
                <a:ext uri="{FF2B5EF4-FFF2-40B4-BE49-F238E27FC236}">
                  <a16:creationId xmlns:a16="http://schemas.microsoft.com/office/drawing/2014/main" id="{6992F758-A9F4-EB4E-BEB3-F88A528D1E41}"/>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16" name="Rectangle 15">
              <a:extLst>
                <a:ext uri="{FF2B5EF4-FFF2-40B4-BE49-F238E27FC236}">
                  <a16:creationId xmlns:a16="http://schemas.microsoft.com/office/drawing/2014/main" id="{3DDD9FF3-C095-EF43-B725-CDEA46EE2385}"/>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0FC1AD-0B75-9240-82E7-6BA698873D75}"/>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pic>
        <p:nvPicPr>
          <p:cNvPr id="11" name="Picture 10" descr="Logo&#10;&#10;Description automatically generated">
            <a:extLst>
              <a:ext uri="{FF2B5EF4-FFF2-40B4-BE49-F238E27FC236}">
                <a16:creationId xmlns:a16="http://schemas.microsoft.com/office/drawing/2014/main" id="{EDCA812B-E5A4-C249-BF6B-0BBDDB35810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0391" y="6610305"/>
            <a:ext cx="936487" cy="203200"/>
          </a:xfrm>
          <a:prstGeom prst="rect">
            <a:avLst/>
          </a:prstGeom>
        </p:spPr>
      </p:pic>
    </p:spTree>
    <p:extLst>
      <p:ext uri="{BB962C8B-B14F-4D97-AF65-F5344CB8AC3E}">
        <p14:creationId xmlns:p14="http://schemas.microsoft.com/office/powerpoint/2010/main" val="174801602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783" r:id="rId3"/>
    <p:sldLayoutId id="2147483823" r:id="rId4"/>
    <p:sldLayoutId id="2147483786" r:id="rId5"/>
    <p:sldLayoutId id="2147483822" r:id="rId6"/>
    <p:sldLayoutId id="2147483824" r:id="rId7"/>
    <p:sldLayoutId id="2147483825" r:id="rId8"/>
    <p:sldLayoutId id="2147483826" r:id="rId9"/>
    <p:sldLayoutId id="2147483827" r:id="rId10"/>
    <p:sldLayoutId id="2147483828" r:id="rId11"/>
    <p:sldLayoutId id="214748382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74584-7A9B-45F4-8022-BE2988B75DE2}" type="datetimeFigureOut">
              <a:rPr lang="en-US" smtClean="0"/>
              <a:t>8/4/23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F8732-3399-4E67-A13A-5C361047D22A}" type="slidenum">
              <a:rPr lang="en-US" smtClean="0"/>
              <a:t>‹#›</a:t>
            </a:fld>
            <a:endParaRPr lang="en-US"/>
          </a:p>
        </p:txBody>
      </p:sp>
    </p:spTree>
    <p:extLst>
      <p:ext uri="{BB962C8B-B14F-4D97-AF65-F5344CB8AC3E}">
        <p14:creationId xmlns:p14="http://schemas.microsoft.com/office/powerpoint/2010/main" val="139961696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2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vanguard.vo.llnwd.net/o1/EXT/PE/Ekit_CrossPlan_TDI_How_Works_io.mp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hyperlink" Target="https://www.brainshark.com/1/player/ascensus?pi=zJNzrmpkXzg2hgz0&amp;r3f1=87bdc3909cd8dcdbcad3a2de8a9890929ac1c2fbd6978f879d87d1c5fbd48b81cd&amp;fb=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retsupport.com/resources/video/why-save.ht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7"/>
          <p:cNvSpPr>
            <a:spLocks noGrp="1"/>
          </p:cNvSpPr>
          <p:nvPr>
            <p:ph sz="quarter" idx="4294967295"/>
          </p:nvPr>
        </p:nvSpPr>
        <p:spPr>
          <a:xfrm>
            <a:off x="455612" y="209550"/>
            <a:ext cx="7773987" cy="4876800"/>
          </a:xfrm>
          <a:prstGeom prst="rect">
            <a:avLst/>
          </a:prstGeom>
        </p:spPr>
        <p:txBody>
          <a:bodyPr>
            <a:normAutofit fontScale="77500" lnSpcReduction="20000"/>
          </a:bodyPr>
          <a:lstStyle/>
          <a:p>
            <a:pPr marL="0" indent="0">
              <a:buNone/>
            </a:pPr>
            <a:r>
              <a:rPr lang="en-US" sz="3100" b="1" dirty="0">
                <a:latin typeface="Arial" panose="020B0604020202020204" pitchFamily="34" charset="0"/>
                <a:cs typeface="Arial" panose="020B0604020202020204" pitchFamily="34" charset="0"/>
              </a:rPr>
              <a:t>IMPORTANT  INFORMATION  BEFORE  YOU  BEGIN:</a:t>
            </a:r>
          </a:p>
          <a:p>
            <a:pPr marL="0" indent="0">
              <a:lnSpc>
                <a:spcPct val="120000"/>
              </a:lnSpc>
              <a:spcBef>
                <a:spcPts val="1200"/>
              </a:spcBef>
              <a:buNone/>
            </a:pPr>
            <a:r>
              <a:rPr lang="en-US" sz="1600" b="1" dirty="0">
                <a:solidFill>
                  <a:srgbClr val="B30838"/>
                </a:solidFill>
                <a:latin typeface="Arial" panose="020B0604020202020204" pitchFamily="34" charset="0"/>
                <a:cs typeface="Arial" panose="020B0604020202020204" pitchFamily="34" charset="0"/>
              </a:rPr>
              <a:t>How to make this presentation your own: </a:t>
            </a:r>
          </a:p>
          <a:p>
            <a:pPr>
              <a:lnSpc>
                <a:spcPct val="120000"/>
              </a:lnSpc>
              <a:spcBef>
                <a:spcPts val="0"/>
              </a:spcBef>
              <a:buClr>
                <a:schemeClr val="tx1"/>
              </a:buClr>
              <a:buFont typeface="+mj-lt"/>
              <a:buAutoNum type="arabicPeriod"/>
            </a:pPr>
            <a:r>
              <a:rPr lang="en-US" sz="1600" dirty="0">
                <a:latin typeface="Arial" panose="020B0604020202020204" pitchFamily="34" charset="0"/>
                <a:cs typeface="Arial" panose="020B0604020202020204" pitchFamily="34" charset="0"/>
              </a:rPr>
              <a:t>Carefully review the contents of each slide as well as the speaker’s notes. </a:t>
            </a:r>
          </a:p>
          <a:p>
            <a:pPr marL="687387" lvl="1" indent="-342900">
              <a:lnSpc>
                <a:spcPct val="120000"/>
              </a:lnSpc>
              <a:spcBef>
                <a:spcPts val="0"/>
              </a:spcBef>
              <a:buClr>
                <a:schemeClr val="tx1"/>
              </a:buClr>
            </a:pPr>
            <a:r>
              <a:rPr lang="en-US" sz="1600" dirty="0">
                <a:latin typeface="Arial" panose="020B0604020202020204" pitchFamily="34" charset="0"/>
                <a:cs typeface="Arial" panose="020B0604020202020204" pitchFamily="34" charset="0"/>
              </a:rPr>
              <a:t>There are a number of areas that you should customize based on the plan. </a:t>
            </a:r>
          </a:p>
          <a:p>
            <a:pPr marL="687387" lvl="1" indent="-342900">
              <a:lnSpc>
                <a:spcPct val="120000"/>
              </a:lnSpc>
              <a:spcBef>
                <a:spcPts val="0"/>
              </a:spcBef>
              <a:buClr>
                <a:schemeClr val="tx1"/>
              </a:buClr>
            </a:pPr>
            <a:r>
              <a:rPr lang="en-US" sz="1600" dirty="0">
                <a:latin typeface="Arial" panose="020B0604020202020204" pitchFamily="34" charset="0"/>
                <a:cs typeface="Arial" panose="020B0604020202020204" pitchFamily="34" charset="0"/>
              </a:rPr>
              <a:t>These areas are either apparent on the slide itself or indicated in the speaker’s notes within brackets (“[customizable/variable content]”). </a:t>
            </a:r>
          </a:p>
          <a:p>
            <a:pPr>
              <a:lnSpc>
                <a:spcPct val="120000"/>
              </a:lnSpc>
              <a:spcBef>
                <a:spcPts val="0"/>
              </a:spcBef>
              <a:buClr>
                <a:schemeClr val="tx1"/>
              </a:buClr>
              <a:buFont typeface="+mj-lt"/>
              <a:buAutoNum type="arabicPeriod"/>
            </a:pPr>
            <a:r>
              <a:rPr lang="en-US" sz="1600" dirty="0">
                <a:latin typeface="Arial" panose="020B0604020202020204" pitchFamily="34" charset="0"/>
                <a:cs typeface="Arial" panose="020B0604020202020204" pitchFamily="34" charset="0"/>
              </a:rPr>
              <a:t>Use any slides in the “Plan highlights” section and beyond at your discretion, as these contain optional reference material, replacement slides, and supplemental plan information, as indicated. </a:t>
            </a:r>
          </a:p>
          <a:p>
            <a:pPr marL="0" indent="0">
              <a:lnSpc>
                <a:spcPct val="120000"/>
              </a:lnSpc>
              <a:spcBef>
                <a:spcPts val="0"/>
              </a:spcBef>
              <a:buNone/>
            </a:pPr>
            <a:endParaRPr lang="en-US" sz="1600" dirty="0">
              <a:latin typeface="Arial" panose="020B0604020202020204" pitchFamily="34" charset="0"/>
              <a:cs typeface="Arial" panose="020B0604020202020204" pitchFamily="34" charset="0"/>
            </a:endParaRPr>
          </a:p>
          <a:p>
            <a:pPr marL="0" indent="0">
              <a:lnSpc>
                <a:spcPct val="120000"/>
              </a:lnSpc>
              <a:spcBef>
                <a:spcPts val="0"/>
              </a:spcBef>
              <a:buNone/>
            </a:pPr>
            <a:r>
              <a:rPr lang="en-US" sz="1600" b="1" dirty="0">
                <a:solidFill>
                  <a:srgbClr val="B30838"/>
                </a:solidFill>
                <a:latin typeface="Arial" panose="020B0604020202020204" pitchFamily="34" charset="0"/>
                <a:cs typeface="Arial" panose="020B0604020202020204" pitchFamily="34" charset="0"/>
              </a:rPr>
              <a:t>Key considerations:</a:t>
            </a:r>
          </a:p>
          <a:p>
            <a:pPr>
              <a:lnSpc>
                <a:spcPct val="120000"/>
              </a:lnSpc>
              <a:spcBef>
                <a:spcPts val="0"/>
              </a:spcBef>
              <a:buClrTx/>
              <a:buFont typeface="+mj-lt"/>
              <a:buAutoNum type="arabicPeriod"/>
            </a:pPr>
            <a:r>
              <a:rPr lang="en-US" sz="1600" dirty="0">
                <a:latin typeface="Arial" panose="020B0604020202020204" pitchFamily="34" charset="0"/>
                <a:cs typeface="Arial" panose="020B0604020202020204" pitchFamily="34" charset="0"/>
              </a:rPr>
              <a:t>This presentation is designed to be completed within 20 minutes. Of course, the more content you cover, the longer the presentation will last. </a:t>
            </a:r>
          </a:p>
          <a:p>
            <a:pPr>
              <a:lnSpc>
                <a:spcPct val="120000"/>
              </a:lnSpc>
              <a:spcBef>
                <a:spcPts val="0"/>
              </a:spcBef>
              <a:buClrTx/>
              <a:buFont typeface="+mj-lt"/>
              <a:buAutoNum type="arabicPeriod"/>
            </a:pPr>
            <a:r>
              <a:rPr lang="en-US" sz="1600" dirty="0">
                <a:latin typeface="Arial" panose="020B0604020202020204" pitchFamily="34" charset="0"/>
                <a:cs typeface="Arial" panose="020B0604020202020204" pitchFamily="34" charset="0"/>
              </a:rPr>
              <a:t>The speaker’s notes can help you prepare for animation built into this presentation. </a:t>
            </a:r>
          </a:p>
          <a:p>
            <a:pPr marL="0" indent="0">
              <a:lnSpc>
                <a:spcPct val="100000"/>
              </a:lnSpc>
              <a:spcBef>
                <a:spcPts val="0"/>
              </a:spcBef>
              <a:buNone/>
            </a:pPr>
            <a:endParaRPr lang="en-US" sz="1200" dirty="0">
              <a:latin typeface="Arial" panose="020B0604020202020204" pitchFamily="34" charset="0"/>
              <a:cs typeface="Arial" panose="020B0604020202020204" pitchFamily="34" charset="0"/>
            </a:endParaRPr>
          </a:p>
          <a:p>
            <a:pPr marL="0" indent="0">
              <a:lnSpc>
                <a:spcPct val="150000"/>
              </a:lnSpc>
              <a:spcBef>
                <a:spcPts val="0"/>
              </a:spcBef>
              <a:buNone/>
            </a:pPr>
            <a:r>
              <a:rPr lang="en-US" sz="1400" b="1" dirty="0">
                <a:latin typeface="Arial" panose="020B0604020202020204" pitchFamily="34" charset="0"/>
                <a:cs typeface="Arial" panose="020B0604020202020204" pitchFamily="34" charset="0"/>
              </a:rPr>
              <a:t>Please note: This presentation is provided as a template that you can customize with plan specific information, as appropriate. This presentation is provided solely for general educational and informational purposes. The information contained in this presentation is not intended and should not be construed as legal, tax, accounting, or investment advice. This information has been compiled from sources believed to be reliable, but the accuracy of the information is not guaranteed. The content and accuracy of such information is the responsibility of the source and not of Ascensus. Not all products, features, and services covered in the presentation are available to all plans. Any use of the presentation, in whole or in part, is done so at the user’s sole risk and should be used in accordance with your organization’s legal and compliance guidelines. </a:t>
            </a:r>
          </a:p>
          <a:p>
            <a:pPr>
              <a:lnSpc>
                <a:spcPct val="100000"/>
              </a:lnSpc>
              <a:spcBef>
                <a:spcPts val="0"/>
              </a:spcBef>
            </a:pPr>
            <a:endParaRPr lang="en-US" sz="1400" dirty="0">
              <a:latin typeface="Arial" panose="020B0604020202020204" pitchFamily="34" charset="0"/>
              <a:cs typeface="Arial" panose="020B0604020202020204" pitchFamily="34" charset="0"/>
            </a:endParaRPr>
          </a:p>
          <a:p>
            <a:pPr>
              <a:lnSpc>
                <a:spcPct val="100000"/>
              </a:lnSpc>
              <a:spcBef>
                <a:spcPts val="0"/>
              </a:spcBef>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08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fade">
                                      <p:cBhvr>
                                        <p:cTn id="33" dur="500"/>
                                        <p:tgtEl>
                                          <p:spTgt spid="8">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Effect transition="in" filter="fade">
                                      <p:cBhvr>
                                        <p:cTn id="38" dur="500"/>
                                        <p:tgtEl>
                                          <p:spTgt spid="8">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animEffect transition="in" filter="fade">
                                      <p:cBhvr>
                                        <p:cTn id="43" dur="500"/>
                                        <p:tgtEl>
                                          <p:spTgt spid="8">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8">
                                            <p:txEl>
                                              <p:pRg st="11" end="11"/>
                                            </p:txEl>
                                          </p:spTgt>
                                        </p:tgtEl>
                                        <p:attrNameLst>
                                          <p:attrName>style.visibility</p:attrName>
                                        </p:attrNameLst>
                                      </p:cBhvr>
                                      <p:to>
                                        <p:strVal val="visible"/>
                                      </p:to>
                                    </p:set>
                                    <p:animEffect transition="in" filter="fade">
                                      <p:cBhvr>
                                        <p:cTn id="48"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33400"/>
            <a:ext cx="91440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lvl="0" eaLnBrk="0" hangingPunct="0">
              <a:spcBef>
                <a:spcPct val="20000"/>
              </a:spcBef>
              <a:buClr>
                <a:srgbClr val="9BBB59"/>
              </a:buClr>
            </a:pPr>
            <a:r>
              <a:rPr lang="en-US" sz="2600" b="1" dirty="0">
                <a:solidFill>
                  <a:schemeClr val="tx1"/>
                </a:solidFill>
              </a:rPr>
              <a:t>Don’t leave money on the table.</a:t>
            </a:r>
          </a:p>
          <a:p>
            <a:pPr marL="2857500" lvl="0" eaLnBrk="0" hangingPunct="0">
              <a:spcBef>
                <a:spcPct val="20000"/>
              </a:spcBef>
              <a:spcAft>
                <a:spcPts val="600"/>
              </a:spcAft>
              <a:buClr>
                <a:srgbClr val="FFFFFF"/>
              </a:buClr>
            </a:pPr>
            <a:r>
              <a:rPr lang="en-US" sz="2000" dirty="0">
                <a:solidFill>
                  <a:schemeClr val="tx1"/>
                </a:solidFill>
              </a:rPr>
              <a:t>Your employer wants to see you succeed and is willing to help you along the way with additional employer contributions.</a:t>
            </a:r>
          </a:p>
        </p:txBody>
      </p:sp>
      <p:sp>
        <p:nvSpPr>
          <p:cNvPr id="6" name="Rectangle 5"/>
          <p:cNvSpPr/>
          <p:nvPr/>
        </p:nvSpPr>
        <p:spPr>
          <a:xfrm>
            <a:off x="539325" y="2217420"/>
            <a:ext cx="2135985" cy="2042160"/>
          </a:xfrm>
          <a:prstGeom prst="rect">
            <a:avLst/>
          </a:prstGeom>
          <a:solidFill>
            <a:srgbClr val="96151D"/>
          </a:solidFill>
          <a:ln>
            <a:solidFill>
              <a:srgbClr val="B30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Give your savings a boost</a:t>
            </a:r>
            <a:endParaRPr lang="en-US" sz="2800" dirty="0">
              <a:ln>
                <a:solidFill>
                  <a:srgbClr val="E57200"/>
                </a:solidFill>
              </a:ln>
              <a:solidFill>
                <a:srgbClr val="FFFFFF"/>
              </a:solidFill>
            </a:endParaRPr>
          </a:p>
        </p:txBody>
      </p:sp>
      <p:sp>
        <p:nvSpPr>
          <p:cNvPr id="3" name="Slide Number Placeholder 2"/>
          <p:cNvSpPr>
            <a:spLocks noGrp="1"/>
          </p:cNvSpPr>
          <p:nvPr>
            <p:ph type="sldNum" sz="quarter" idx="4294967295"/>
          </p:nvPr>
        </p:nvSpPr>
        <p:spPr>
          <a:xfrm>
            <a:off x="8686800" y="6481950"/>
            <a:ext cx="419754" cy="391454"/>
          </a:xfrm>
          <a:prstGeom prst="rect">
            <a:avLst/>
          </a:prstGeom>
        </p:spPr>
        <p:txBody>
          <a:bodyPr/>
          <a:lstStyle/>
          <a:p>
            <a:fld id="{8050AC15-6ABB-4FAD-B0B2-AE0233D66458}" type="slidenum">
              <a:rPr lang="en-US" smtClean="0">
                <a:solidFill>
                  <a:srgbClr val="53565A"/>
                </a:solidFill>
              </a:rPr>
              <a:pPr/>
              <a:t>10</a:t>
            </a:fld>
            <a:endParaRPr lang="en-US" dirty="0">
              <a:solidFill>
                <a:srgbClr val="53565A"/>
              </a:solidFill>
            </a:endParaRPr>
          </a:p>
        </p:txBody>
      </p:sp>
      <p:sp>
        <p:nvSpPr>
          <p:cNvPr id="7" name="Title 3">
            <a:extLst>
              <a:ext uri="{FF2B5EF4-FFF2-40B4-BE49-F238E27FC236}">
                <a16:creationId xmlns:a16="http://schemas.microsoft.com/office/drawing/2014/main" id="{6EDD8B17-CA38-224E-BD34-CBCF586EDD3F}"/>
              </a:ext>
            </a:extLst>
          </p:cNvPr>
          <p:cNvSpPr txBox="1">
            <a:spLocks/>
          </p:cNvSpPr>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ts val="3000"/>
              </a:lnSpc>
              <a:spcBef>
                <a:spcPct val="0"/>
              </a:spcBef>
              <a:buNone/>
              <a:defRPr sz="2800" b="0" kern="1200">
                <a:solidFill>
                  <a:srgbClr val="39607A"/>
                </a:solidFill>
                <a:latin typeface="+mj-lt"/>
                <a:ea typeface="+mj-ea"/>
                <a:cs typeface="+mj-cs"/>
              </a:defRPr>
            </a:lvl1pPr>
          </a:lstStyle>
          <a:p>
            <a:pPr fontAlgn="auto">
              <a:spcAft>
                <a:spcPts val="0"/>
              </a:spcAft>
            </a:pPr>
            <a:r>
              <a:rPr lang="en-US" dirty="0">
                <a:solidFill>
                  <a:schemeClr val="accent1"/>
                </a:solidFill>
              </a:rPr>
              <a:t>Why use your plan?</a:t>
            </a:r>
          </a:p>
        </p:txBody>
      </p:sp>
      <p:sp>
        <p:nvSpPr>
          <p:cNvPr id="8" name="TextBox 7">
            <a:extLst>
              <a:ext uri="{FF2B5EF4-FFF2-40B4-BE49-F238E27FC236}">
                <a16:creationId xmlns:a16="http://schemas.microsoft.com/office/drawing/2014/main" id="{DF5D05D5-0BB1-42B7-B03A-55159ECF0375}"/>
              </a:ext>
            </a:extLst>
          </p:cNvPr>
          <p:cNvSpPr txBox="1"/>
          <p:nvPr/>
        </p:nvSpPr>
        <p:spPr>
          <a:xfrm>
            <a:off x="5396581" y="228600"/>
            <a:ext cx="3517295" cy="738664"/>
          </a:xfrm>
          <a:prstGeom prst="rect">
            <a:avLst/>
          </a:prstGeom>
          <a:solidFill>
            <a:srgbClr val="FFFF00"/>
          </a:solidFill>
        </p:spPr>
        <p:txBody>
          <a:bodyPr wrap="square" lIns="0" rIns="0" rtlCol="0">
            <a:spAutoFit/>
          </a:bodyPr>
          <a:lstStyle/>
          <a:p>
            <a:pPr algn="ctr"/>
            <a:r>
              <a:rPr lang="en-US" sz="1400" b="1" dirty="0">
                <a:solidFill>
                  <a:srgbClr val="C00000"/>
                </a:solidFill>
              </a:rPr>
              <a:t>OPTIONAL SLIDE</a:t>
            </a:r>
          </a:p>
          <a:p>
            <a:pPr algn="ctr"/>
            <a:r>
              <a:rPr lang="en-US" sz="1400" dirty="0">
                <a:solidFill>
                  <a:srgbClr val="C00000"/>
                </a:solidFill>
              </a:rPr>
              <a:t>Delete this box if using this slide </a:t>
            </a:r>
            <a:r>
              <a:rPr lang="en-US" sz="1400" b="1" dirty="0">
                <a:solidFill>
                  <a:srgbClr val="C00000"/>
                </a:solidFill>
              </a:rPr>
              <a:t>OR</a:t>
            </a:r>
            <a:r>
              <a:rPr lang="en-US" sz="1400" dirty="0">
                <a:solidFill>
                  <a:srgbClr val="C00000"/>
                </a:solidFill>
              </a:rPr>
              <a:t> </a:t>
            </a:r>
          </a:p>
          <a:p>
            <a:pPr algn="ctr"/>
            <a:r>
              <a:rPr lang="en-US" sz="1400" dirty="0">
                <a:solidFill>
                  <a:srgbClr val="C00000"/>
                </a:solidFill>
              </a:rPr>
              <a:t>Delete entire slide if not applicable to plan</a:t>
            </a:r>
            <a:r>
              <a:rPr lang="en-US" sz="1400" dirty="0">
                <a:solidFill>
                  <a:srgbClr val="FF0000"/>
                </a:solidFill>
              </a:rPr>
              <a:t>.</a:t>
            </a:r>
          </a:p>
        </p:txBody>
      </p:sp>
    </p:spTree>
    <p:extLst>
      <p:ext uri="{BB962C8B-B14F-4D97-AF65-F5344CB8AC3E}">
        <p14:creationId xmlns:p14="http://schemas.microsoft.com/office/powerpoint/2010/main" val="17047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D9B8960D-81EB-C94C-AFC2-8F7FAB6045D8}"/>
              </a:ext>
            </a:extLst>
          </p:cNvPr>
          <p:cNvSpPr>
            <a:spLocks noGrp="1"/>
          </p:cNvSpPr>
          <p:nvPr>
            <p:ph type="title"/>
          </p:nvPr>
        </p:nvSpPr>
        <p:spPr bwMode="auto">
          <a:xfrm>
            <a:off x="457200" y="2286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How much is enough?</a:t>
            </a:r>
          </a:p>
        </p:txBody>
      </p:sp>
      <p:sp>
        <p:nvSpPr>
          <p:cNvPr id="17" name="Rectangle 16">
            <a:extLst>
              <a:ext uri="{FF2B5EF4-FFF2-40B4-BE49-F238E27FC236}">
                <a16:creationId xmlns:a16="http://schemas.microsoft.com/office/drawing/2014/main" id="{91950FF2-BFB0-6844-92AA-4393295CD8FA}"/>
              </a:ext>
            </a:extLst>
          </p:cNvPr>
          <p:cNvSpPr/>
          <p:nvPr/>
        </p:nvSpPr>
        <p:spPr>
          <a:xfrm>
            <a:off x="455613" y="3284357"/>
            <a:ext cx="6984278" cy="646331"/>
          </a:xfrm>
          <a:prstGeom prst="rect">
            <a:avLst/>
          </a:prstGeom>
        </p:spPr>
        <p:txBody>
          <a:bodyPr wrap="square">
            <a:spAutoFit/>
          </a:bodyPr>
          <a:lstStyle/>
          <a:p>
            <a:r>
              <a:rPr lang="en-US" dirty="0"/>
              <a:t>If you have to, start small and make gradual increases each year. </a:t>
            </a:r>
            <a:r>
              <a:rPr lang="en-US" b="1" dirty="0">
                <a:solidFill>
                  <a:schemeClr val="accent1"/>
                </a:solidFill>
              </a:rPr>
              <a:t>Remember, every bit counts</a:t>
            </a:r>
            <a:r>
              <a:rPr lang="en-US" b="1" dirty="0">
                <a:solidFill>
                  <a:schemeClr val="accent2"/>
                </a:solidFill>
              </a:rPr>
              <a:t>. </a:t>
            </a:r>
            <a:endParaRPr lang="en-US" dirty="0">
              <a:solidFill>
                <a:schemeClr val="accent2"/>
              </a:solidFill>
            </a:endParaRPr>
          </a:p>
        </p:txBody>
      </p:sp>
      <p:sp>
        <p:nvSpPr>
          <p:cNvPr id="18" name="TextBox 17">
            <a:extLst>
              <a:ext uri="{FF2B5EF4-FFF2-40B4-BE49-F238E27FC236}">
                <a16:creationId xmlns:a16="http://schemas.microsoft.com/office/drawing/2014/main" id="{63A0F597-2E3D-964E-837E-BC6B0F356ED5}"/>
              </a:ext>
            </a:extLst>
          </p:cNvPr>
          <p:cNvSpPr txBox="1"/>
          <p:nvPr/>
        </p:nvSpPr>
        <p:spPr>
          <a:xfrm>
            <a:off x="1948440" y="1694932"/>
            <a:ext cx="5243945" cy="1446550"/>
          </a:xfrm>
          <a:prstGeom prst="rect">
            <a:avLst/>
          </a:prstGeom>
          <a:noFill/>
        </p:spPr>
        <p:txBody>
          <a:bodyPr wrap="square" rtlCol="0">
            <a:spAutoFit/>
          </a:bodyPr>
          <a:lstStyle/>
          <a:p>
            <a:pPr algn="ctr"/>
            <a:r>
              <a:rPr lang="en-US" sz="8800" b="1" dirty="0">
                <a:solidFill>
                  <a:schemeClr val="accent1"/>
                </a:solidFill>
              </a:rPr>
              <a:t>10-15%</a:t>
            </a:r>
            <a:endParaRPr lang="en-US" sz="8800" b="1" baseline="30000" dirty="0">
              <a:solidFill>
                <a:schemeClr val="accent1"/>
              </a:solidFill>
            </a:endParaRPr>
          </a:p>
        </p:txBody>
      </p:sp>
      <p:sp>
        <p:nvSpPr>
          <p:cNvPr id="19" name="Rectangle 18">
            <a:extLst>
              <a:ext uri="{FF2B5EF4-FFF2-40B4-BE49-F238E27FC236}">
                <a16:creationId xmlns:a16="http://schemas.microsoft.com/office/drawing/2014/main" id="{095F682A-8560-5146-ABC7-C255AFD68B49}"/>
              </a:ext>
            </a:extLst>
          </p:cNvPr>
          <p:cNvSpPr/>
          <p:nvPr/>
        </p:nvSpPr>
        <p:spPr>
          <a:xfrm>
            <a:off x="3697577" y="4803089"/>
            <a:ext cx="5190114" cy="646331"/>
          </a:xfrm>
          <a:prstGeom prst="rect">
            <a:avLst/>
          </a:prstGeom>
          <a:solidFill>
            <a:srgbClr val="E0E0E0"/>
          </a:solidFill>
        </p:spPr>
        <p:txBody>
          <a:bodyPr wrap="square">
            <a:spAutoFit/>
          </a:bodyPr>
          <a:lstStyle/>
          <a:p>
            <a:r>
              <a:rPr lang="en-US" dirty="0"/>
              <a:t>Need help? Visit Vanguard’s resource center at</a:t>
            </a:r>
          </a:p>
          <a:p>
            <a:r>
              <a:rPr lang="en-US" b="1" dirty="0">
                <a:solidFill>
                  <a:schemeClr val="accent1"/>
                </a:solidFill>
              </a:rPr>
              <a:t>vanguard.com/</a:t>
            </a:r>
            <a:r>
              <a:rPr lang="en-US" b="1" dirty="0" err="1">
                <a:solidFill>
                  <a:schemeClr val="accent1"/>
                </a:solidFill>
              </a:rPr>
              <a:t>resourcecenter</a:t>
            </a:r>
            <a:endParaRPr lang="en-US" b="1" dirty="0">
              <a:solidFill>
                <a:schemeClr val="accent1"/>
              </a:solidFill>
            </a:endParaRPr>
          </a:p>
        </p:txBody>
      </p:sp>
      <p:sp>
        <p:nvSpPr>
          <p:cNvPr id="20" name="TextBox 19">
            <a:extLst>
              <a:ext uri="{FF2B5EF4-FFF2-40B4-BE49-F238E27FC236}">
                <a16:creationId xmlns:a16="http://schemas.microsoft.com/office/drawing/2014/main" id="{022D1720-C5C1-664E-BAF0-C1777235AE89}"/>
              </a:ext>
            </a:extLst>
          </p:cNvPr>
          <p:cNvSpPr txBox="1"/>
          <p:nvPr/>
        </p:nvSpPr>
        <p:spPr>
          <a:xfrm>
            <a:off x="6156253" y="1901096"/>
            <a:ext cx="739919" cy="646331"/>
          </a:xfrm>
          <a:prstGeom prst="rect">
            <a:avLst/>
          </a:prstGeom>
          <a:noFill/>
        </p:spPr>
        <p:txBody>
          <a:bodyPr wrap="square" rtlCol="0">
            <a:spAutoFit/>
          </a:bodyPr>
          <a:lstStyle/>
          <a:p>
            <a:pPr algn="ctr"/>
            <a:r>
              <a:rPr lang="en-US" sz="3600" dirty="0">
                <a:solidFill>
                  <a:schemeClr val="accent2"/>
                </a:solidFill>
              </a:rPr>
              <a:t>*</a:t>
            </a:r>
            <a:endParaRPr lang="en-US" sz="3600" baseline="30000" dirty="0">
              <a:solidFill>
                <a:schemeClr val="accent2"/>
              </a:solidFill>
            </a:endParaRPr>
          </a:p>
        </p:txBody>
      </p:sp>
      <p:sp>
        <p:nvSpPr>
          <p:cNvPr id="23" name="Slide Number Placeholder 2">
            <a:extLst>
              <a:ext uri="{FF2B5EF4-FFF2-40B4-BE49-F238E27FC236}">
                <a16:creationId xmlns:a16="http://schemas.microsoft.com/office/drawing/2014/main" id="{09FA6295-0A42-E243-AD5D-02E4C4D12D62}"/>
              </a:ext>
            </a:extLst>
          </p:cNvPr>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11</a:t>
            </a:fld>
            <a:endParaRPr lang="en-US" dirty="0">
              <a:solidFill>
                <a:srgbClr val="53565A"/>
              </a:solidFill>
            </a:endParaRPr>
          </a:p>
        </p:txBody>
      </p:sp>
      <p:sp>
        <p:nvSpPr>
          <p:cNvPr id="2" name="TextBox 1">
            <a:extLst>
              <a:ext uri="{FF2B5EF4-FFF2-40B4-BE49-F238E27FC236}">
                <a16:creationId xmlns:a16="http://schemas.microsoft.com/office/drawing/2014/main" id="{9D929157-850A-DC4E-9695-0D82818DF8FC}"/>
              </a:ext>
            </a:extLst>
          </p:cNvPr>
          <p:cNvSpPr txBox="1"/>
          <p:nvPr/>
        </p:nvSpPr>
        <p:spPr>
          <a:xfrm>
            <a:off x="457199" y="1071154"/>
            <a:ext cx="4283725" cy="400110"/>
          </a:xfrm>
          <a:prstGeom prst="rect">
            <a:avLst/>
          </a:prstGeom>
          <a:noFill/>
        </p:spPr>
        <p:txBody>
          <a:bodyPr wrap="square" rtlCol="0">
            <a:spAutoFit/>
          </a:bodyPr>
          <a:lstStyle/>
          <a:p>
            <a:r>
              <a:rPr lang="en-US" sz="2000" dirty="0"/>
              <a:t>Experts recommend saving at least</a:t>
            </a:r>
          </a:p>
        </p:txBody>
      </p:sp>
      <p:sp>
        <p:nvSpPr>
          <p:cNvPr id="10" name="Rectangle 9"/>
          <p:cNvSpPr/>
          <p:nvPr/>
        </p:nvSpPr>
        <p:spPr>
          <a:xfrm>
            <a:off x="267170" y="5880415"/>
            <a:ext cx="4003888" cy="369332"/>
          </a:xfrm>
          <a:prstGeom prst="rect">
            <a:avLst/>
          </a:prstGeom>
        </p:spPr>
        <p:txBody>
          <a:bodyPr wrap="square">
            <a:spAutoFit/>
          </a:bodyPr>
          <a:lstStyle/>
          <a:p>
            <a:pPr>
              <a:buNone/>
            </a:pPr>
            <a:r>
              <a:rPr lang="en-US" sz="900" dirty="0">
                <a:latin typeface="+mn-lt"/>
              </a:rPr>
              <a:t>*CNN Money, Ultimate Guide To Retirement, bit.ly/ret-save-amt, accessed August 2021.</a:t>
            </a:r>
          </a:p>
        </p:txBody>
      </p:sp>
    </p:spTree>
    <p:extLst>
      <p:ext uri="{BB962C8B-B14F-4D97-AF65-F5344CB8AC3E}">
        <p14:creationId xmlns:p14="http://schemas.microsoft.com/office/powerpoint/2010/main" val="12504843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20" grpId="0"/>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3">
            <a:extLst>
              <a:ext uri="{FF2B5EF4-FFF2-40B4-BE49-F238E27FC236}">
                <a16:creationId xmlns:a16="http://schemas.microsoft.com/office/drawing/2014/main" id="{96FC12A8-3ABB-2548-A6D6-2AF18900D370}"/>
              </a:ext>
            </a:extLst>
          </p:cNvPr>
          <p:cNvSpPr>
            <a:spLocks noGrp="1"/>
          </p:cNvSpPr>
          <p:nvPr>
            <p:ph type="title"/>
          </p:nvPr>
        </p:nvSpPr>
        <p:spPr bwMode="auto">
          <a:xfrm>
            <a:off x="457200" y="2286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panose="020B0604020202020204" pitchFamily="34" charset="0"/>
                <a:cs typeface="Arial" panose="020B0604020202020204" pitchFamily="34" charset="0"/>
              </a:rPr>
              <a:t>How much is enough?</a:t>
            </a:r>
          </a:p>
        </p:txBody>
      </p:sp>
      <p:grpSp>
        <p:nvGrpSpPr>
          <p:cNvPr id="2" name="Group 1">
            <a:extLst>
              <a:ext uri="{FF2B5EF4-FFF2-40B4-BE49-F238E27FC236}">
                <a16:creationId xmlns:a16="http://schemas.microsoft.com/office/drawing/2014/main" id="{F039B377-601C-8844-8057-ADB875E228F4}"/>
              </a:ext>
            </a:extLst>
          </p:cNvPr>
          <p:cNvGrpSpPr/>
          <p:nvPr/>
        </p:nvGrpSpPr>
        <p:grpSpPr>
          <a:xfrm>
            <a:off x="150128" y="1222648"/>
            <a:ext cx="8993872" cy="5145518"/>
            <a:chOff x="150128" y="1222648"/>
            <a:chExt cx="8993872" cy="5145518"/>
          </a:xfrm>
        </p:grpSpPr>
        <p:sp>
          <p:nvSpPr>
            <p:cNvPr id="23" name="TextBox 22">
              <a:extLst>
                <a:ext uri="{FF2B5EF4-FFF2-40B4-BE49-F238E27FC236}">
                  <a16:creationId xmlns:a16="http://schemas.microsoft.com/office/drawing/2014/main" id="{6250895E-1666-984E-95B6-87B4BCFECCF5}"/>
                </a:ext>
              </a:extLst>
            </p:cNvPr>
            <p:cNvSpPr txBox="1"/>
            <p:nvPr/>
          </p:nvSpPr>
          <p:spPr>
            <a:xfrm>
              <a:off x="4137572" y="5152236"/>
              <a:ext cx="4934145" cy="1098796"/>
            </a:xfrm>
            <a:prstGeom prst="rect">
              <a:avLst/>
            </a:prstGeom>
            <a:solidFill>
              <a:srgbClr val="FFFFFF"/>
            </a:solidFill>
          </p:spPr>
          <p:txBody>
            <a:bodyPr wrap="square" rtlCol="0">
              <a:spAutoFit/>
            </a:bodyPr>
            <a:lstStyle/>
            <a:p>
              <a:endParaRPr lang="en-US" dirty="0">
                <a:solidFill>
                  <a:schemeClr val="bg1"/>
                </a:solidFill>
              </a:endParaRPr>
            </a:p>
          </p:txBody>
        </p:sp>
        <p:pic>
          <p:nvPicPr>
            <p:cNvPr id="24" name="Picture 2" descr="C:\Users\jrothber\Desktop\quote.jpg">
              <a:extLst>
                <a:ext uri="{FF2B5EF4-FFF2-40B4-BE49-F238E27FC236}">
                  <a16:creationId xmlns:a16="http://schemas.microsoft.com/office/drawing/2014/main" id="{36D3BAD4-F6CC-9647-B6D0-A45A92CE1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5600700"/>
              <a:ext cx="4124325" cy="5238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03B36645-7229-ED47-B503-B3E931E020F0}"/>
                </a:ext>
              </a:extLst>
            </p:cNvPr>
            <p:cNvSpPr/>
            <p:nvPr/>
          </p:nvSpPr>
          <p:spPr>
            <a:xfrm>
              <a:off x="4158257" y="5071551"/>
              <a:ext cx="4985743" cy="1296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B6B34EC-67E7-B348-93D8-546219CAD1EA}"/>
                </a:ext>
              </a:extLst>
            </p:cNvPr>
            <p:cNvSpPr txBox="1"/>
            <p:nvPr/>
          </p:nvSpPr>
          <p:spPr>
            <a:xfrm>
              <a:off x="268287" y="1222648"/>
              <a:ext cx="8824115" cy="461665"/>
            </a:xfrm>
            <a:prstGeom prst="rect">
              <a:avLst/>
            </a:prstGeom>
            <a:noFill/>
          </p:spPr>
          <p:txBody>
            <a:bodyPr wrap="square" rtlCol="0">
              <a:spAutoFit/>
            </a:bodyPr>
            <a:lstStyle/>
            <a:p>
              <a:pPr algn="ctr"/>
              <a:r>
                <a:rPr lang="en-US" sz="2400" b="1" dirty="0">
                  <a:solidFill>
                    <a:srgbClr val="B30838"/>
                  </a:solidFill>
                </a:rPr>
                <a:t>Create opportunities to save</a:t>
              </a:r>
            </a:p>
          </p:txBody>
        </p:sp>
        <p:sp>
          <p:nvSpPr>
            <p:cNvPr id="30" name="TextBox 29">
              <a:extLst>
                <a:ext uri="{FF2B5EF4-FFF2-40B4-BE49-F238E27FC236}">
                  <a16:creationId xmlns:a16="http://schemas.microsoft.com/office/drawing/2014/main" id="{6385333C-BFC2-7044-B2D5-D638E960A283}"/>
                </a:ext>
              </a:extLst>
            </p:cNvPr>
            <p:cNvSpPr txBox="1"/>
            <p:nvPr/>
          </p:nvSpPr>
          <p:spPr>
            <a:xfrm>
              <a:off x="150128" y="3597643"/>
              <a:ext cx="1965278" cy="1077218"/>
            </a:xfrm>
            <a:prstGeom prst="rect">
              <a:avLst/>
            </a:prstGeom>
            <a:noFill/>
          </p:spPr>
          <p:txBody>
            <a:bodyPr wrap="square" rtlCol="0">
              <a:spAutoFit/>
            </a:bodyPr>
            <a:lstStyle/>
            <a:p>
              <a:pPr algn="ctr"/>
              <a:r>
                <a:rPr lang="en-US" sz="1400" b="1" dirty="0"/>
                <a:t>Pack a lunch.</a:t>
              </a:r>
              <a:r>
                <a:rPr lang="en-US" sz="1400" b="1" baseline="30000" dirty="0"/>
                <a:t>1</a:t>
              </a:r>
            </a:p>
            <a:p>
              <a:pPr algn="ctr"/>
              <a:r>
                <a:rPr lang="en-US" sz="1400" dirty="0"/>
                <a:t>Monthly savings = </a:t>
              </a:r>
              <a:r>
                <a:rPr lang="en-US" sz="3600" b="1" dirty="0">
                  <a:solidFill>
                    <a:schemeClr val="accent1"/>
                  </a:solidFill>
                </a:rPr>
                <a:t>$120</a:t>
              </a:r>
            </a:p>
          </p:txBody>
        </p:sp>
        <p:sp>
          <p:nvSpPr>
            <p:cNvPr id="31" name="TextBox 30">
              <a:extLst>
                <a:ext uri="{FF2B5EF4-FFF2-40B4-BE49-F238E27FC236}">
                  <a16:creationId xmlns:a16="http://schemas.microsoft.com/office/drawing/2014/main" id="{D495351B-AD10-0548-A360-CD6169A2638E}"/>
                </a:ext>
              </a:extLst>
            </p:cNvPr>
            <p:cNvSpPr txBox="1"/>
            <p:nvPr/>
          </p:nvSpPr>
          <p:spPr>
            <a:xfrm>
              <a:off x="6687403" y="3597643"/>
              <a:ext cx="2405000" cy="1077218"/>
            </a:xfrm>
            <a:prstGeom prst="rect">
              <a:avLst/>
            </a:prstGeom>
            <a:noFill/>
          </p:spPr>
          <p:txBody>
            <a:bodyPr wrap="square" rtlCol="0">
              <a:spAutoFit/>
            </a:bodyPr>
            <a:lstStyle/>
            <a:p>
              <a:pPr algn="ctr"/>
              <a:r>
                <a:rPr lang="en-US" sz="1400" b="1" dirty="0"/>
                <a:t>Be a discount shopper.</a:t>
              </a:r>
              <a:r>
                <a:rPr lang="en-US" sz="1400" b="1" baseline="30000" dirty="0"/>
                <a:t>4</a:t>
              </a:r>
            </a:p>
            <a:p>
              <a:pPr algn="ctr"/>
              <a:r>
                <a:rPr lang="en-US" sz="1400" dirty="0"/>
                <a:t>Monthly savings = </a:t>
              </a:r>
            </a:p>
            <a:p>
              <a:pPr algn="ctr"/>
              <a:r>
                <a:rPr lang="en-US" sz="3600" b="1" dirty="0">
                  <a:solidFill>
                    <a:schemeClr val="accent1"/>
                  </a:solidFill>
                </a:rPr>
                <a:t>$40</a:t>
              </a:r>
            </a:p>
          </p:txBody>
        </p:sp>
        <p:sp>
          <p:nvSpPr>
            <p:cNvPr id="32" name="TextBox 31">
              <a:extLst>
                <a:ext uri="{FF2B5EF4-FFF2-40B4-BE49-F238E27FC236}">
                  <a16:creationId xmlns:a16="http://schemas.microsoft.com/office/drawing/2014/main" id="{E3265D70-4AEB-844F-BE42-B23A27A077BC}"/>
                </a:ext>
              </a:extLst>
            </p:cNvPr>
            <p:cNvSpPr txBox="1"/>
            <p:nvPr/>
          </p:nvSpPr>
          <p:spPr>
            <a:xfrm>
              <a:off x="1763743" y="3597643"/>
              <a:ext cx="3234519" cy="1077218"/>
            </a:xfrm>
            <a:prstGeom prst="rect">
              <a:avLst/>
            </a:prstGeom>
            <a:noFill/>
          </p:spPr>
          <p:txBody>
            <a:bodyPr wrap="square" rtlCol="0">
              <a:spAutoFit/>
            </a:bodyPr>
            <a:lstStyle/>
            <a:p>
              <a:pPr algn="ctr"/>
              <a:r>
                <a:rPr lang="en-US" sz="1400" b="1" dirty="0"/>
                <a:t>Drop cable for online streaming.</a:t>
              </a:r>
              <a:r>
                <a:rPr lang="en-US" sz="1400" b="1" baseline="30000" dirty="0"/>
                <a:t>2</a:t>
              </a:r>
            </a:p>
            <a:p>
              <a:pPr algn="ctr"/>
              <a:r>
                <a:rPr lang="en-US" sz="1400" dirty="0"/>
                <a:t>Monthly savings = </a:t>
              </a:r>
            </a:p>
            <a:p>
              <a:pPr algn="ctr"/>
              <a:r>
                <a:rPr lang="en-US" sz="3600" b="1" dirty="0">
                  <a:solidFill>
                    <a:schemeClr val="accent1"/>
                  </a:solidFill>
                </a:rPr>
                <a:t>$50</a:t>
              </a:r>
            </a:p>
          </p:txBody>
        </p:sp>
        <p:sp>
          <p:nvSpPr>
            <p:cNvPr id="33" name="TextBox 32">
              <a:extLst>
                <a:ext uri="{FF2B5EF4-FFF2-40B4-BE49-F238E27FC236}">
                  <a16:creationId xmlns:a16="http://schemas.microsoft.com/office/drawing/2014/main" id="{6F54244B-9354-2643-BF9C-EFCFFA369346}"/>
                </a:ext>
              </a:extLst>
            </p:cNvPr>
            <p:cNvSpPr txBox="1"/>
            <p:nvPr/>
          </p:nvSpPr>
          <p:spPr>
            <a:xfrm>
              <a:off x="4439812" y="3597643"/>
              <a:ext cx="2784143" cy="1077218"/>
            </a:xfrm>
            <a:prstGeom prst="rect">
              <a:avLst/>
            </a:prstGeom>
            <a:noFill/>
          </p:spPr>
          <p:txBody>
            <a:bodyPr wrap="square" rtlCol="0">
              <a:spAutoFit/>
            </a:bodyPr>
            <a:lstStyle/>
            <a:p>
              <a:pPr algn="ctr"/>
              <a:r>
                <a:rPr lang="en-US" sz="1400" b="1" dirty="0"/>
                <a:t>Carpool to work.</a:t>
              </a:r>
              <a:r>
                <a:rPr lang="en-US" sz="1400" b="1" baseline="30000" dirty="0"/>
                <a:t>3</a:t>
              </a:r>
            </a:p>
            <a:p>
              <a:pPr algn="ctr"/>
              <a:r>
                <a:rPr lang="en-US" sz="1400" dirty="0"/>
                <a:t>Monthly savings = </a:t>
              </a:r>
            </a:p>
            <a:p>
              <a:pPr algn="ctr"/>
              <a:r>
                <a:rPr lang="en-US" sz="3600" b="1" dirty="0">
                  <a:solidFill>
                    <a:schemeClr val="accent1"/>
                  </a:solidFill>
                </a:rPr>
                <a:t>$60</a:t>
              </a:r>
            </a:p>
          </p:txBody>
        </p:sp>
      </p:grpSp>
      <p:sp>
        <p:nvSpPr>
          <p:cNvPr id="40" name="Slide Number Placeholder 2">
            <a:extLst>
              <a:ext uri="{FF2B5EF4-FFF2-40B4-BE49-F238E27FC236}">
                <a16:creationId xmlns:a16="http://schemas.microsoft.com/office/drawing/2014/main" id="{B0CF7B1D-6E03-7842-A60D-CEDDF6C7C775}"/>
              </a:ext>
            </a:extLst>
          </p:cNvPr>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12</a:t>
            </a:fld>
            <a:endParaRPr lang="en-US" dirty="0">
              <a:solidFill>
                <a:srgbClr val="53565A"/>
              </a:solidFill>
            </a:endParaRPr>
          </a:p>
        </p:txBody>
      </p:sp>
      <p:sp>
        <p:nvSpPr>
          <p:cNvPr id="18" name="TextBox 17">
            <a:extLst>
              <a:ext uri="{FF2B5EF4-FFF2-40B4-BE49-F238E27FC236}">
                <a16:creationId xmlns:a16="http://schemas.microsoft.com/office/drawing/2014/main" id="{13584B43-BD8F-4147-A8DC-E9ADC06F0169}"/>
              </a:ext>
            </a:extLst>
          </p:cNvPr>
          <p:cNvSpPr txBox="1"/>
          <p:nvPr/>
        </p:nvSpPr>
        <p:spPr>
          <a:xfrm>
            <a:off x="268287" y="5185212"/>
            <a:ext cx="8579878" cy="923330"/>
          </a:xfrm>
          <a:prstGeom prst="rect">
            <a:avLst/>
          </a:prstGeom>
          <a:noFill/>
        </p:spPr>
        <p:txBody>
          <a:bodyPr wrap="square" rtlCol="0">
            <a:spAutoFit/>
          </a:bodyPr>
          <a:lstStyle/>
          <a:p>
            <a:pPr defTabSz="231775">
              <a:tabLst>
                <a:tab pos="174625" algn="l"/>
              </a:tabLst>
            </a:pPr>
            <a:r>
              <a:rPr lang="en-US" sz="900" baseline="30000" dirty="0"/>
              <a:t>1 </a:t>
            </a:r>
            <a:r>
              <a:rPr lang="en-US" sz="900" dirty="0"/>
              <a:t>Based on purchasing lunch 20 times a month at $10.00 per meal versus packing a $4.00 lunch.</a:t>
            </a:r>
          </a:p>
          <a:p>
            <a:pPr defTabSz="231775">
              <a:tabLst>
                <a:tab pos="174625" algn="l"/>
              </a:tabLst>
            </a:pPr>
            <a:r>
              <a:rPr lang="en-US" sz="900" baseline="30000" dirty="0"/>
              <a:t>2 </a:t>
            </a:r>
            <a:r>
              <a:rPr lang="en-US" sz="900" dirty="0"/>
              <a:t>Based on paying $50 a month for internet and $30 a month for Sling TV versus $130 a month for internet and cable: https://cordcutting.com/cord-cutting-calculator.</a:t>
            </a:r>
          </a:p>
          <a:p>
            <a:pPr>
              <a:tabLst>
                <a:tab pos="174625" algn="l"/>
              </a:tabLst>
            </a:pPr>
            <a:r>
              <a:rPr lang="en-US" sz="900" baseline="30000" dirty="0"/>
              <a:t>3 </a:t>
            </a:r>
            <a:r>
              <a:rPr lang="en-US" sz="900" dirty="0"/>
              <a:t>Assumes a commute of 15 miles (each way), 5 days a week, in a vehicle getting 25.4 mpg, and an average gas price of $5.06. Source for average vehicle mpg: Environmental Protection Agency, EPA Highlights of CO2 and Fuel Economy Trends, http://bit.ly/avg-mpg (preliminary number for 2020 model year). Source for average gas price: Bureau of Labor Statistics, accessed August 2022.</a:t>
            </a:r>
          </a:p>
          <a:p>
            <a:pPr>
              <a:tabLst>
                <a:tab pos="174625" algn="l"/>
              </a:tabLst>
            </a:pPr>
            <a:r>
              <a:rPr lang="en-US" sz="900" baseline="30000" dirty="0"/>
              <a:t>4 </a:t>
            </a:r>
            <a:r>
              <a:rPr lang="en-US" sz="900" dirty="0"/>
              <a:t>Based on using a 20% coupon for a purchase of $200 or greater.</a:t>
            </a:r>
          </a:p>
        </p:txBody>
      </p:sp>
      <p:pic>
        <p:nvPicPr>
          <p:cNvPr id="20" name="Picture 19" descr="Icon&#10;&#10;Description automatically generated">
            <a:extLst>
              <a:ext uri="{FF2B5EF4-FFF2-40B4-BE49-F238E27FC236}">
                <a16:creationId xmlns:a16="http://schemas.microsoft.com/office/drawing/2014/main" id="{E19EF96A-C218-E546-9023-F97BDF1CEC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7062" y="2212504"/>
            <a:ext cx="1743991" cy="1227253"/>
          </a:xfrm>
          <a:prstGeom prst="rect">
            <a:avLst/>
          </a:prstGeom>
        </p:spPr>
      </p:pic>
      <p:pic>
        <p:nvPicPr>
          <p:cNvPr id="21" name="Picture 20" descr="Icon&#10;&#10;Description automatically generated">
            <a:extLst>
              <a:ext uri="{FF2B5EF4-FFF2-40B4-BE49-F238E27FC236}">
                <a16:creationId xmlns:a16="http://schemas.microsoft.com/office/drawing/2014/main" id="{A72C2E31-E42D-EC4C-8135-540EACA6E6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7259" y="2225421"/>
            <a:ext cx="1743991" cy="1227253"/>
          </a:xfrm>
          <a:prstGeom prst="rect">
            <a:avLst/>
          </a:prstGeom>
        </p:spPr>
      </p:pic>
      <p:pic>
        <p:nvPicPr>
          <p:cNvPr id="22" name="Picture 21">
            <a:extLst>
              <a:ext uri="{FF2B5EF4-FFF2-40B4-BE49-F238E27FC236}">
                <a16:creationId xmlns:a16="http://schemas.microsoft.com/office/drawing/2014/main" id="{7BF7A45C-166D-1F40-9C5F-11EDF359D5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9006" y="2212504"/>
            <a:ext cx="1743991" cy="1227253"/>
          </a:xfrm>
          <a:prstGeom prst="rect">
            <a:avLst/>
          </a:prstGeom>
        </p:spPr>
      </p:pic>
      <p:pic>
        <p:nvPicPr>
          <p:cNvPr id="29" name="Picture 28" descr="Logo, icon&#10;&#10;Description automatically generated">
            <a:extLst>
              <a:ext uri="{FF2B5EF4-FFF2-40B4-BE49-F238E27FC236}">
                <a16:creationId xmlns:a16="http://schemas.microsoft.com/office/drawing/2014/main" id="{D39AA0EB-3442-DC4A-AF0B-260293831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28" y="2137903"/>
            <a:ext cx="1743991" cy="1227253"/>
          </a:xfrm>
          <a:prstGeom prst="rect">
            <a:avLst/>
          </a:prstGeom>
        </p:spPr>
      </p:pic>
    </p:spTree>
    <p:extLst>
      <p:ext uri="{BB962C8B-B14F-4D97-AF65-F5344CB8AC3E}">
        <p14:creationId xmlns:p14="http://schemas.microsoft.com/office/powerpoint/2010/main" val="408465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What ways can you invest?</a:t>
            </a:r>
            <a:endParaRPr lang="en-US" dirty="0"/>
          </a:p>
        </p:txBody>
      </p:sp>
      <p:sp>
        <p:nvSpPr>
          <p:cNvPr id="4" name="Slide Number Placeholder 3"/>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13</a:t>
            </a:fld>
            <a:endParaRPr lang="en-US" dirty="0">
              <a:solidFill>
                <a:srgbClr val="53565A"/>
              </a:solidFill>
            </a:endParaRPr>
          </a:p>
        </p:txBody>
      </p:sp>
      <p:pic>
        <p:nvPicPr>
          <p:cNvPr id="2050" name="Picture 2"/>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2253317"/>
            <a:ext cx="8229600" cy="198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6"/>
          <p:cNvSpPr txBox="1">
            <a:spLocks/>
          </p:cNvSpPr>
          <p:nvPr/>
        </p:nvSpPr>
        <p:spPr>
          <a:xfrm>
            <a:off x="8686800" y="6481950"/>
            <a:ext cx="419754" cy="391454"/>
          </a:xfrm>
          <a:prstGeom prst="rect">
            <a:avLst/>
          </a:prstGeom>
        </p:spPr>
        <p:txBody>
          <a:bodyPr anchor="ctr"/>
          <a:lstStyle>
            <a:defPPr>
              <a:defRPr lang="en-US"/>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050AC15-6ABB-4FAD-B0B2-AE0233D66458}" type="slidenum">
              <a:rPr lang="en-US" smtClean="0">
                <a:solidFill>
                  <a:srgbClr val="53565A"/>
                </a:solidFill>
              </a:rPr>
              <a:pPr/>
              <a:t>13</a:t>
            </a:fld>
            <a:endParaRPr lang="en-US" dirty="0">
              <a:solidFill>
                <a:srgbClr val="53565A"/>
              </a:solidFill>
            </a:endParaRPr>
          </a:p>
        </p:txBody>
      </p:sp>
    </p:spTree>
    <p:extLst>
      <p:ext uri="{BB962C8B-B14F-4D97-AF65-F5344CB8AC3E}">
        <p14:creationId xmlns:p14="http://schemas.microsoft.com/office/powerpoint/2010/main" val="247280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14</a:t>
            </a:fld>
            <a:endParaRPr lang="en-US" dirty="0">
              <a:solidFill>
                <a:srgbClr val="53565A"/>
              </a:solidFill>
            </a:endParaRPr>
          </a:p>
        </p:txBody>
      </p:sp>
      <p:sp>
        <p:nvSpPr>
          <p:cNvPr id="9" name="Content Placeholder 5">
            <a:extLst>
              <a:ext uri="{FF2B5EF4-FFF2-40B4-BE49-F238E27FC236}">
                <a16:creationId xmlns:a16="http://schemas.microsoft.com/office/drawing/2014/main" id="{4C8017FB-DBD4-CD49-A559-9E682002B974}"/>
              </a:ext>
            </a:extLst>
          </p:cNvPr>
          <p:cNvSpPr>
            <a:spLocks noGrp="1"/>
          </p:cNvSpPr>
          <p:nvPr>
            <p:ph sz="quarter" idx="12"/>
          </p:nvPr>
        </p:nvSpPr>
        <p:spPr>
          <a:xfrm>
            <a:off x="457200" y="1143000"/>
            <a:ext cx="8229600" cy="2762250"/>
          </a:xfrm>
        </p:spPr>
        <p:txBody>
          <a:bodyPr/>
          <a:lstStyle/>
          <a:p>
            <a:pPr marL="457200" indent="-457200">
              <a:spcAft>
                <a:spcPts val="1200"/>
              </a:spcAft>
              <a:buFont typeface="+mj-lt"/>
              <a:buAutoNum type="arabicPeriod"/>
            </a:pPr>
            <a:r>
              <a:rPr lang="en-US" dirty="0"/>
              <a:t>Your plan offers investment options that provide a way to get in the plan and </a:t>
            </a:r>
            <a:r>
              <a:rPr lang="en-US" b="1" dirty="0">
                <a:solidFill>
                  <a:schemeClr val="accent1"/>
                </a:solidFill>
              </a:rPr>
              <a:t>begin saving now</a:t>
            </a:r>
            <a:r>
              <a:rPr lang="en-US" dirty="0"/>
              <a:t>.</a:t>
            </a:r>
          </a:p>
          <a:p>
            <a:pPr marL="457200" indent="-457200">
              <a:spcAft>
                <a:spcPts val="1200"/>
              </a:spcAft>
              <a:buFont typeface="+mj-lt"/>
              <a:buAutoNum type="arabicPeriod"/>
            </a:pPr>
            <a:r>
              <a:rPr lang="en-US" dirty="0"/>
              <a:t>However, if you complete the enrollment process, but do not make any investment elections, your savings will be invested in the plan’s </a:t>
            </a:r>
            <a:r>
              <a:rPr lang="en-US" b="1" dirty="0">
                <a:solidFill>
                  <a:schemeClr val="accent1"/>
                </a:solidFill>
              </a:rPr>
              <a:t>default investment</a:t>
            </a:r>
            <a:r>
              <a:rPr lang="en-US" dirty="0"/>
              <a:t>.</a:t>
            </a:r>
          </a:p>
          <a:p>
            <a:pPr marL="457200" indent="-457200">
              <a:spcAft>
                <a:spcPts val="1200"/>
              </a:spcAft>
              <a:buFont typeface="+mj-lt"/>
              <a:buAutoNum type="arabicPeriod"/>
            </a:pPr>
            <a:r>
              <a:rPr lang="en-US" dirty="0"/>
              <a:t>Get a personalized retirement strategy using </a:t>
            </a:r>
            <a:r>
              <a:rPr lang="en-US" b="1" dirty="0">
                <a:solidFill>
                  <a:schemeClr val="accent1"/>
                </a:solidFill>
              </a:rPr>
              <a:t>Morningstar's Retirement Manager</a:t>
            </a:r>
            <a:r>
              <a:rPr lang="en-US" b="1" dirty="0">
                <a:solidFill>
                  <a:schemeClr val="accent2"/>
                </a:solidFill>
              </a:rPr>
              <a:t> </a:t>
            </a:r>
            <a:r>
              <a:rPr lang="en-US" dirty="0"/>
              <a:t>at my.vanguardplan.com.</a:t>
            </a:r>
          </a:p>
          <a:p>
            <a:pPr marL="0" indent="0">
              <a:buNone/>
            </a:pPr>
            <a:endParaRPr lang="en-US" sz="800" dirty="0"/>
          </a:p>
        </p:txBody>
      </p:sp>
      <p:sp>
        <p:nvSpPr>
          <p:cNvPr id="10" name="Title 4">
            <a:extLst>
              <a:ext uri="{FF2B5EF4-FFF2-40B4-BE49-F238E27FC236}">
                <a16:creationId xmlns:a16="http://schemas.microsoft.com/office/drawing/2014/main" id="{96ACF302-5BE3-6340-8D43-7B31840127D8}"/>
              </a:ext>
            </a:extLst>
          </p:cNvPr>
          <p:cNvSpPr>
            <a:spLocks noGrp="1"/>
          </p:cNvSpPr>
          <p:nvPr>
            <p:ph type="title"/>
          </p:nvPr>
        </p:nvSpPr>
        <p:spPr>
          <a:xfrm>
            <a:off x="457200" y="228600"/>
            <a:ext cx="8229600" cy="609600"/>
          </a:xfrm>
        </p:spPr>
        <p:txBody>
          <a:bodyPr/>
          <a:lstStyle/>
          <a:p>
            <a:r>
              <a:rPr lang="en-US" dirty="0"/>
              <a:t>Investment selection</a:t>
            </a:r>
          </a:p>
        </p:txBody>
      </p:sp>
      <p:sp>
        <p:nvSpPr>
          <p:cNvPr id="6" name="Rectangle 5"/>
          <p:cNvSpPr/>
          <p:nvPr/>
        </p:nvSpPr>
        <p:spPr>
          <a:xfrm>
            <a:off x="277109" y="4629014"/>
            <a:ext cx="8174037" cy="923330"/>
          </a:xfrm>
          <a:prstGeom prst="rect">
            <a:avLst/>
          </a:prstGeom>
        </p:spPr>
        <p:txBody>
          <a:bodyPr wrap="square">
            <a:spAutoFit/>
          </a:bodyPr>
          <a:lstStyle/>
          <a:p>
            <a:r>
              <a:rPr lang="en-US" sz="900" dirty="0"/>
              <a:t>Investment advice generated by Morningstar</a:t>
            </a:r>
            <a:r>
              <a:rPr lang="en-US" sz="900" baseline="30000" dirty="0"/>
              <a:t>®</a:t>
            </a:r>
            <a:r>
              <a:rPr lang="en-US" sz="900" dirty="0"/>
              <a:t> Retirement </a:t>
            </a:r>
            <a:r>
              <a:rPr lang="en-US" sz="900" dirty="0" err="1"/>
              <a:t>Manager</a:t>
            </a:r>
            <a:r>
              <a:rPr lang="en-US" sz="900" baseline="30000" dirty="0" err="1"/>
              <a:t>SM</a:t>
            </a:r>
            <a:r>
              <a:rPr lang="en-US" sz="900" dirty="0"/>
              <a:t> is based on information provided and limited to the investment options available in the defined contribution plan. Projections and other information regarding the likelihood of various retirement income and/or investment outcomes are hypothetical in nature, do not reflect actual results, and are not guarantees of future results. Results may vary with each use and over time. Morningstar Investment Management and its affiliates are not affiliated with Ascensus, LLC.</a:t>
            </a:r>
          </a:p>
          <a:p>
            <a:pPr marL="0" indent="0">
              <a:buNone/>
            </a:pPr>
            <a:endParaRPr lang="en-US" sz="900" dirty="0"/>
          </a:p>
          <a:p>
            <a:pPr marL="0" indent="0">
              <a:buNone/>
            </a:pPr>
            <a:r>
              <a:rPr lang="en-US" sz="900" dirty="0"/>
              <a:t>All investing is subject to risk, including the possible loss of the money you invest.</a:t>
            </a:r>
          </a:p>
        </p:txBody>
      </p:sp>
    </p:spTree>
    <p:extLst>
      <p:ext uri="{BB962C8B-B14F-4D97-AF65-F5344CB8AC3E}">
        <p14:creationId xmlns:p14="http://schemas.microsoft.com/office/powerpoint/2010/main" val="248728949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28600"/>
            <a:ext cx="8229600" cy="609600"/>
          </a:xfrm>
          <a:prstGeom prst="rect">
            <a:avLst/>
          </a:prstGeom>
        </p:spPr>
        <p:txBody>
          <a:bodyPr/>
          <a:lstStyle/>
          <a:p>
            <a:r>
              <a:rPr lang="en-US" dirty="0"/>
              <a:t>Investment selection</a:t>
            </a:r>
          </a:p>
        </p:txBody>
      </p:sp>
      <p:sp>
        <p:nvSpPr>
          <p:cNvPr id="2" name="Slide Number Placeholder 1"/>
          <p:cNvSpPr>
            <a:spLocks noGrp="1"/>
          </p:cNvSpPr>
          <p:nvPr>
            <p:ph type="sldNum" sz="quarter" idx="4"/>
          </p:nvPr>
        </p:nvSpPr>
        <p:spPr>
          <a:xfrm>
            <a:off x="8686800" y="6481950"/>
            <a:ext cx="419754" cy="391454"/>
          </a:xfrm>
        </p:spPr>
        <p:txBody>
          <a:bodyPr anchor="ctr"/>
          <a:lstStyle/>
          <a:p>
            <a:pPr algn="r"/>
            <a:fld id="{8050AC15-6ABB-4FAD-B0B2-AE0233D66458}" type="slidenum">
              <a:rPr lang="en-US" sz="900" smtClean="0">
                <a:solidFill>
                  <a:srgbClr val="53565A"/>
                </a:solidFill>
              </a:rPr>
              <a:pPr algn="r"/>
              <a:t>15</a:t>
            </a:fld>
            <a:endParaRPr lang="en-US" sz="900" dirty="0">
              <a:solidFill>
                <a:srgbClr val="53565A"/>
              </a:solidFill>
            </a:endParaRPr>
          </a:p>
        </p:txBody>
      </p:sp>
      <p:sp>
        <p:nvSpPr>
          <p:cNvPr id="17" name="Content Placeholder 5">
            <a:extLst>
              <a:ext uri="{FF2B5EF4-FFF2-40B4-BE49-F238E27FC236}">
                <a16:creationId xmlns:a16="http://schemas.microsoft.com/office/drawing/2014/main" id="{ADA506EA-2EA4-984A-8EB2-098B954A56E9}"/>
              </a:ext>
            </a:extLst>
          </p:cNvPr>
          <p:cNvSpPr>
            <a:spLocks noGrp="1"/>
          </p:cNvSpPr>
          <p:nvPr>
            <p:ph sz="quarter" idx="12"/>
          </p:nvPr>
        </p:nvSpPr>
        <p:spPr>
          <a:xfrm>
            <a:off x="457199" y="1143000"/>
            <a:ext cx="7965186" cy="1710947"/>
          </a:xfrm>
        </p:spPr>
        <p:txBody>
          <a:bodyPr/>
          <a:lstStyle/>
          <a:p>
            <a:pPr lvl="0">
              <a:buClr>
                <a:srgbClr val="A8A093"/>
              </a:buClr>
              <a:buFont typeface="Wingdings" panose="05000000000000000000" pitchFamily="2" charset="2"/>
              <a:buChar char="§"/>
            </a:pPr>
            <a:r>
              <a:rPr lang="en-US" dirty="0"/>
              <a:t>Your plan offers high-quality investments to create a custom mix. </a:t>
            </a:r>
          </a:p>
          <a:p>
            <a:pPr lvl="1">
              <a:buClr>
                <a:srgbClr val="96151D"/>
              </a:buClr>
            </a:pPr>
            <a:r>
              <a:rPr lang="en-US" dirty="0"/>
              <a:t>Online fund information and resources </a:t>
            </a:r>
            <a:r>
              <a:rPr lang="en-US" b="1" dirty="0">
                <a:solidFill>
                  <a:schemeClr val="accent1"/>
                </a:solidFill>
              </a:rPr>
              <a:t>allow you </a:t>
            </a:r>
            <a:r>
              <a:rPr lang="en-US" dirty="0"/>
              <a:t>to make the best choices for your personal situation. </a:t>
            </a:r>
          </a:p>
          <a:p>
            <a:pPr lvl="1">
              <a:buClr>
                <a:srgbClr val="96151D"/>
              </a:buClr>
            </a:pPr>
            <a:r>
              <a:rPr lang="en-US" dirty="0"/>
              <a:t>The online learning center provides </a:t>
            </a:r>
            <a:r>
              <a:rPr lang="en-US" b="1" dirty="0">
                <a:solidFill>
                  <a:schemeClr val="accent1"/>
                </a:solidFill>
              </a:rPr>
              <a:t>easy access </a:t>
            </a:r>
            <a:r>
              <a:rPr lang="en-US" dirty="0"/>
              <a:t>to educational guides, relevant financial articles, and tools. </a:t>
            </a:r>
          </a:p>
        </p:txBody>
      </p:sp>
      <p:sp>
        <p:nvSpPr>
          <p:cNvPr id="18" name="TextBox 17">
            <a:extLst>
              <a:ext uri="{FF2B5EF4-FFF2-40B4-BE49-F238E27FC236}">
                <a16:creationId xmlns:a16="http://schemas.microsoft.com/office/drawing/2014/main" id="{76A0D786-B4F0-D04E-ACC4-813BCF591F74}"/>
              </a:ext>
            </a:extLst>
          </p:cNvPr>
          <p:cNvSpPr txBox="1"/>
          <p:nvPr/>
        </p:nvSpPr>
        <p:spPr>
          <a:xfrm>
            <a:off x="4402393" y="5152236"/>
            <a:ext cx="4594178" cy="1057044"/>
          </a:xfrm>
          <a:prstGeom prst="rect">
            <a:avLst/>
          </a:prstGeom>
          <a:solidFill>
            <a:srgbClr val="FFFFFF"/>
          </a:solidFill>
        </p:spPr>
        <p:txBody>
          <a:bodyPr wrap="square" rtlCol="0">
            <a:spAutoFit/>
          </a:bodyPr>
          <a:lstStyle/>
          <a:p>
            <a:endParaRPr lang="en-US" dirty="0">
              <a:solidFill>
                <a:schemeClr val="bg1"/>
              </a:solidFill>
            </a:endParaRPr>
          </a:p>
        </p:txBody>
      </p:sp>
      <p:grpSp>
        <p:nvGrpSpPr>
          <p:cNvPr id="3" name="Group 2">
            <a:extLst>
              <a:ext uri="{FF2B5EF4-FFF2-40B4-BE49-F238E27FC236}">
                <a16:creationId xmlns:a16="http://schemas.microsoft.com/office/drawing/2014/main" id="{59FCFE39-C3A9-BC4A-B0B6-8C4A121244BB}"/>
              </a:ext>
            </a:extLst>
          </p:cNvPr>
          <p:cNvGrpSpPr/>
          <p:nvPr/>
        </p:nvGrpSpPr>
        <p:grpSpPr>
          <a:xfrm>
            <a:off x="0" y="3025714"/>
            <a:ext cx="9144000" cy="3364992"/>
            <a:chOff x="0" y="3025714"/>
            <a:chExt cx="9144000" cy="3364992"/>
          </a:xfrm>
        </p:grpSpPr>
        <p:sp>
          <p:nvSpPr>
            <p:cNvPr id="21" name="Rectangle 20">
              <a:extLst>
                <a:ext uri="{FF2B5EF4-FFF2-40B4-BE49-F238E27FC236}">
                  <a16:creationId xmlns:a16="http://schemas.microsoft.com/office/drawing/2014/main" id="{E8F00836-2CD9-9946-8FA8-349067995EFD}"/>
                </a:ext>
              </a:extLst>
            </p:cNvPr>
            <p:cNvSpPr/>
            <p:nvPr/>
          </p:nvSpPr>
          <p:spPr>
            <a:xfrm>
              <a:off x="0" y="3025714"/>
              <a:ext cx="9144000" cy="3364992"/>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0" lvl="0" eaLnBrk="0" hangingPunct="0">
                <a:spcBef>
                  <a:spcPct val="20000"/>
                </a:spcBef>
                <a:buClr>
                  <a:srgbClr val="9BBB59"/>
                </a:buClr>
              </a:pPr>
              <a:endParaRPr lang="en-US" sz="2200" dirty="0">
                <a:solidFill>
                  <a:srgbClr val="FFFFFF"/>
                </a:solidFill>
              </a:endParaRPr>
            </a:p>
          </p:txBody>
        </p:sp>
        <p:sp>
          <p:nvSpPr>
            <p:cNvPr id="24" name="TextBox 23">
              <a:extLst>
                <a:ext uri="{FF2B5EF4-FFF2-40B4-BE49-F238E27FC236}">
                  <a16:creationId xmlns:a16="http://schemas.microsoft.com/office/drawing/2014/main" id="{3181F264-2760-4049-93F1-088100C20D9D}"/>
                </a:ext>
              </a:extLst>
            </p:cNvPr>
            <p:cNvSpPr txBox="1"/>
            <p:nvPr/>
          </p:nvSpPr>
          <p:spPr>
            <a:xfrm>
              <a:off x="167563" y="3162874"/>
              <a:ext cx="8824115" cy="461665"/>
            </a:xfrm>
            <a:prstGeom prst="rect">
              <a:avLst/>
            </a:prstGeom>
            <a:noFill/>
          </p:spPr>
          <p:txBody>
            <a:bodyPr wrap="square" rtlCol="0">
              <a:spAutoFit/>
            </a:bodyPr>
            <a:lstStyle/>
            <a:p>
              <a:pPr algn="ctr"/>
              <a:r>
                <a:rPr lang="en-US" sz="2400" b="1" dirty="0">
                  <a:solidFill>
                    <a:schemeClr val="bg1"/>
                  </a:solidFill>
                </a:rPr>
                <a:t>Use these online tools to help you plan </a:t>
              </a:r>
            </a:p>
          </p:txBody>
        </p:sp>
        <p:sp>
          <p:nvSpPr>
            <p:cNvPr id="27" name="TextBox 26">
              <a:extLst>
                <a:ext uri="{FF2B5EF4-FFF2-40B4-BE49-F238E27FC236}">
                  <a16:creationId xmlns:a16="http://schemas.microsoft.com/office/drawing/2014/main" id="{73A5774D-D7C1-1049-ADEB-87972FE6A16B}"/>
                </a:ext>
              </a:extLst>
            </p:cNvPr>
            <p:cNvSpPr txBox="1"/>
            <p:nvPr/>
          </p:nvSpPr>
          <p:spPr>
            <a:xfrm>
              <a:off x="156084" y="5513912"/>
              <a:ext cx="1965278" cy="307777"/>
            </a:xfrm>
            <a:prstGeom prst="rect">
              <a:avLst/>
            </a:prstGeom>
            <a:noFill/>
          </p:spPr>
          <p:txBody>
            <a:bodyPr wrap="square" rtlCol="0">
              <a:spAutoFit/>
            </a:bodyPr>
            <a:lstStyle/>
            <a:p>
              <a:pPr algn="ctr"/>
              <a:r>
                <a:rPr lang="en-US" sz="1400" b="1" dirty="0">
                  <a:solidFill>
                    <a:srgbClr val="FFFFFF"/>
                  </a:solidFill>
                </a:rPr>
                <a:t>Calculators</a:t>
              </a:r>
              <a:endParaRPr lang="en-US" sz="2000" b="1" dirty="0">
                <a:solidFill>
                  <a:srgbClr val="E57200"/>
                </a:solidFill>
              </a:endParaRPr>
            </a:p>
          </p:txBody>
        </p:sp>
        <p:sp>
          <p:nvSpPr>
            <p:cNvPr id="28" name="TextBox 27">
              <a:extLst>
                <a:ext uri="{FF2B5EF4-FFF2-40B4-BE49-F238E27FC236}">
                  <a16:creationId xmlns:a16="http://schemas.microsoft.com/office/drawing/2014/main" id="{74363D5C-1C69-3A47-81A7-B73795063129}"/>
                </a:ext>
              </a:extLst>
            </p:cNvPr>
            <p:cNvSpPr txBox="1"/>
            <p:nvPr/>
          </p:nvSpPr>
          <p:spPr>
            <a:xfrm>
              <a:off x="6693359" y="5513912"/>
              <a:ext cx="2405000" cy="307777"/>
            </a:xfrm>
            <a:prstGeom prst="rect">
              <a:avLst/>
            </a:prstGeom>
            <a:noFill/>
          </p:spPr>
          <p:txBody>
            <a:bodyPr wrap="square" rtlCol="0">
              <a:spAutoFit/>
            </a:bodyPr>
            <a:lstStyle/>
            <a:p>
              <a:pPr algn="ctr"/>
              <a:r>
                <a:rPr lang="en-US" sz="1400" b="1" dirty="0">
                  <a:solidFill>
                    <a:srgbClr val="FFFFFF"/>
                  </a:solidFill>
                </a:rPr>
                <a:t>Market update</a:t>
              </a:r>
              <a:endParaRPr lang="en-US" sz="2000" b="1" dirty="0">
                <a:solidFill>
                  <a:srgbClr val="E57200"/>
                </a:solidFill>
              </a:endParaRPr>
            </a:p>
          </p:txBody>
        </p:sp>
        <p:sp>
          <p:nvSpPr>
            <p:cNvPr id="29" name="TextBox 28">
              <a:extLst>
                <a:ext uri="{FF2B5EF4-FFF2-40B4-BE49-F238E27FC236}">
                  <a16:creationId xmlns:a16="http://schemas.microsoft.com/office/drawing/2014/main" id="{37BBA0EA-35A3-BA44-BAE4-D777FF6B7DBC}"/>
                </a:ext>
              </a:extLst>
            </p:cNvPr>
            <p:cNvSpPr txBox="1"/>
            <p:nvPr/>
          </p:nvSpPr>
          <p:spPr>
            <a:xfrm>
              <a:off x="1599670" y="5513912"/>
              <a:ext cx="3234519" cy="307777"/>
            </a:xfrm>
            <a:prstGeom prst="rect">
              <a:avLst/>
            </a:prstGeom>
            <a:noFill/>
          </p:spPr>
          <p:txBody>
            <a:bodyPr wrap="square" rtlCol="0">
              <a:spAutoFit/>
            </a:bodyPr>
            <a:lstStyle/>
            <a:p>
              <a:pPr algn="ctr"/>
              <a:r>
                <a:rPr lang="en-US" sz="1400" b="1" dirty="0">
                  <a:solidFill>
                    <a:srgbClr val="FFFFFF"/>
                  </a:solidFill>
                </a:rPr>
                <a:t>Investment info</a:t>
              </a:r>
              <a:endParaRPr lang="en-US" sz="1400" dirty="0">
                <a:solidFill>
                  <a:srgbClr val="FFFFFF"/>
                </a:solidFill>
              </a:endParaRPr>
            </a:p>
          </p:txBody>
        </p:sp>
        <p:sp>
          <p:nvSpPr>
            <p:cNvPr id="30" name="TextBox 29">
              <a:extLst>
                <a:ext uri="{FF2B5EF4-FFF2-40B4-BE49-F238E27FC236}">
                  <a16:creationId xmlns:a16="http://schemas.microsoft.com/office/drawing/2014/main" id="{5AFDF917-C1EE-1E48-8717-CB758E4649A2}"/>
                </a:ext>
              </a:extLst>
            </p:cNvPr>
            <p:cNvSpPr txBox="1"/>
            <p:nvPr/>
          </p:nvSpPr>
          <p:spPr>
            <a:xfrm>
              <a:off x="4247648" y="5513912"/>
              <a:ext cx="2784143" cy="307777"/>
            </a:xfrm>
            <a:prstGeom prst="rect">
              <a:avLst/>
            </a:prstGeom>
            <a:noFill/>
          </p:spPr>
          <p:txBody>
            <a:bodyPr wrap="square" rtlCol="0">
              <a:spAutoFit/>
            </a:bodyPr>
            <a:lstStyle/>
            <a:p>
              <a:pPr algn="ctr"/>
              <a:r>
                <a:rPr lang="en-US" sz="1400" b="1" dirty="0">
                  <a:solidFill>
                    <a:srgbClr val="FFFFFF"/>
                  </a:solidFill>
                </a:rPr>
                <a:t>Performance history</a:t>
              </a:r>
              <a:endParaRPr lang="en-US" sz="1400" dirty="0">
                <a:solidFill>
                  <a:srgbClr val="FFFFFF"/>
                </a:solidFill>
              </a:endParaRPr>
            </a:p>
          </p:txBody>
        </p:sp>
        <p:pic>
          <p:nvPicPr>
            <p:cNvPr id="31" name="Picture 30">
              <a:extLst>
                <a:ext uri="{FF2B5EF4-FFF2-40B4-BE49-F238E27FC236}">
                  <a16:creationId xmlns:a16="http://schemas.microsoft.com/office/drawing/2014/main" id="{68D831A7-6E84-B948-B9AF-5E4C45FCC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19" y="3856175"/>
              <a:ext cx="987407" cy="1362432"/>
            </a:xfrm>
            <a:prstGeom prst="rect">
              <a:avLst/>
            </a:prstGeom>
          </p:spPr>
        </p:pic>
        <p:pic>
          <p:nvPicPr>
            <p:cNvPr id="32" name="Picture 31">
              <a:extLst>
                <a:ext uri="{FF2B5EF4-FFF2-40B4-BE49-F238E27FC236}">
                  <a16:creationId xmlns:a16="http://schemas.microsoft.com/office/drawing/2014/main" id="{9FBAC46C-A491-9A44-AF6D-86022C81EA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324" y="3992392"/>
              <a:ext cx="1903170" cy="1089997"/>
            </a:xfrm>
            <a:prstGeom prst="rect">
              <a:avLst/>
            </a:prstGeom>
          </p:spPr>
        </p:pic>
        <p:pic>
          <p:nvPicPr>
            <p:cNvPr id="33" name="Picture 32">
              <a:extLst>
                <a:ext uri="{FF2B5EF4-FFF2-40B4-BE49-F238E27FC236}">
                  <a16:creationId xmlns:a16="http://schemas.microsoft.com/office/drawing/2014/main" id="{C81BFFFF-6E79-7E4B-988A-F44D17E23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3051" y="3856176"/>
              <a:ext cx="1127755" cy="1362432"/>
            </a:xfrm>
            <a:prstGeom prst="rect">
              <a:avLst/>
            </a:prstGeom>
          </p:spPr>
        </p:pic>
        <p:pic>
          <p:nvPicPr>
            <p:cNvPr id="34" name="Picture 33">
              <a:extLst>
                <a:ext uri="{FF2B5EF4-FFF2-40B4-BE49-F238E27FC236}">
                  <a16:creationId xmlns:a16="http://schemas.microsoft.com/office/drawing/2014/main" id="{D13C37C7-1443-3644-86D5-63B610539E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68998" y="3856176"/>
              <a:ext cx="1159343" cy="1441053"/>
            </a:xfrm>
            <a:prstGeom prst="rect">
              <a:avLst/>
            </a:prstGeom>
          </p:spPr>
        </p:pic>
      </p:grpSp>
    </p:spTree>
    <p:extLst>
      <p:ext uri="{BB962C8B-B14F-4D97-AF65-F5344CB8AC3E}">
        <p14:creationId xmlns:p14="http://schemas.microsoft.com/office/powerpoint/2010/main" val="41458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686800" y="6481950"/>
            <a:ext cx="419754" cy="391454"/>
          </a:xfrm>
        </p:spPr>
        <p:txBody>
          <a:bodyPr anchor="ctr"/>
          <a:lstStyle/>
          <a:p>
            <a:pPr algn="r"/>
            <a:fld id="{8050AC15-6ABB-4FAD-B0B2-AE0233D66458}" type="slidenum">
              <a:rPr lang="en-US" sz="900" smtClean="0">
                <a:solidFill>
                  <a:srgbClr val="53565A"/>
                </a:solidFill>
              </a:rPr>
              <a:pPr algn="r"/>
              <a:t>16</a:t>
            </a:fld>
            <a:endParaRPr lang="en-US" sz="900" dirty="0">
              <a:solidFill>
                <a:srgbClr val="53565A"/>
              </a:solidFill>
            </a:endParaRPr>
          </a:p>
        </p:txBody>
      </p:sp>
      <p:sp>
        <p:nvSpPr>
          <p:cNvPr id="18" name="TextBox 17">
            <a:extLst>
              <a:ext uri="{FF2B5EF4-FFF2-40B4-BE49-F238E27FC236}">
                <a16:creationId xmlns:a16="http://schemas.microsoft.com/office/drawing/2014/main" id="{76A0D786-B4F0-D04E-ACC4-813BCF591F74}"/>
              </a:ext>
            </a:extLst>
          </p:cNvPr>
          <p:cNvSpPr txBox="1"/>
          <p:nvPr/>
        </p:nvSpPr>
        <p:spPr>
          <a:xfrm>
            <a:off x="4402393" y="5152236"/>
            <a:ext cx="4594178" cy="1057044"/>
          </a:xfrm>
          <a:prstGeom prst="rect">
            <a:avLst/>
          </a:prstGeom>
          <a:solidFill>
            <a:srgbClr val="FFFFFF"/>
          </a:solidFill>
        </p:spPr>
        <p:txBody>
          <a:bodyPr wrap="square" rtlCol="0">
            <a:spAutoFit/>
          </a:bodyPr>
          <a:lstStyle/>
          <a:p>
            <a:endParaRPr lang="en-US" dirty="0">
              <a:solidFill>
                <a:schemeClr val="bg1"/>
              </a:solidFill>
            </a:endParaRPr>
          </a:p>
        </p:txBody>
      </p:sp>
      <p:sp>
        <p:nvSpPr>
          <p:cNvPr id="6" name="Title 5">
            <a:extLst>
              <a:ext uri="{FF2B5EF4-FFF2-40B4-BE49-F238E27FC236}">
                <a16:creationId xmlns:a16="http://schemas.microsoft.com/office/drawing/2014/main" id="{818B7433-E749-4C0B-85C2-44B0D4DB5A05}"/>
              </a:ext>
            </a:extLst>
          </p:cNvPr>
          <p:cNvSpPr>
            <a:spLocks noGrp="1"/>
          </p:cNvSpPr>
          <p:nvPr>
            <p:ph type="title"/>
          </p:nvPr>
        </p:nvSpPr>
        <p:spPr/>
        <p:txBody>
          <a:bodyPr/>
          <a:lstStyle/>
          <a:p>
            <a:r>
              <a:rPr lang="en-US" dirty="0"/>
              <a:t>Target date retirement funds</a:t>
            </a:r>
          </a:p>
        </p:txBody>
      </p:sp>
      <p:sp>
        <p:nvSpPr>
          <p:cNvPr id="11" name="TextBox 10">
            <a:extLst>
              <a:ext uri="{FF2B5EF4-FFF2-40B4-BE49-F238E27FC236}">
                <a16:creationId xmlns:a16="http://schemas.microsoft.com/office/drawing/2014/main" id="{AEF349BE-F463-40C5-B7D0-D84BD1093EF9}"/>
              </a:ext>
            </a:extLst>
          </p:cNvPr>
          <p:cNvSpPr txBox="1"/>
          <p:nvPr/>
        </p:nvSpPr>
        <p:spPr>
          <a:xfrm>
            <a:off x="457200" y="1377810"/>
            <a:ext cx="5557520" cy="369332"/>
          </a:xfrm>
          <a:prstGeom prst="rect">
            <a:avLst/>
          </a:prstGeom>
          <a:noFill/>
        </p:spPr>
        <p:txBody>
          <a:bodyPr wrap="square" rtlCol="0">
            <a:spAutoFit/>
          </a:bodyPr>
          <a:lstStyle/>
          <a:p>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Target Date Retirement Fund Video</a:t>
            </a:r>
            <a:endParaRPr lang="en-US" b="1" dirty="0"/>
          </a:p>
        </p:txBody>
      </p:sp>
    </p:spTree>
    <p:extLst>
      <p:ext uri="{BB962C8B-B14F-4D97-AF65-F5344CB8AC3E}">
        <p14:creationId xmlns:p14="http://schemas.microsoft.com/office/powerpoint/2010/main" val="423422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09600"/>
          </a:xfrm>
          <a:prstGeom prst="rect">
            <a:avLst/>
          </a:prstGeom>
        </p:spPr>
        <p:txBody>
          <a:bodyPr/>
          <a:lstStyle/>
          <a:p>
            <a:r>
              <a:rPr lang="en-US" dirty="0"/>
              <a:t>Join now!</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17</a:t>
            </a:fld>
            <a:endParaRPr lang="en-US" dirty="0">
              <a:solidFill>
                <a:srgbClr val="53565A"/>
              </a:solidFill>
            </a:endParaRPr>
          </a:p>
        </p:txBody>
      </p:sp>
      <p:sp>
        <p:nvSpPr>
          <p:cNvPr id="12" name="Content Placeholder 5">
            <a:extLst>
              <a:ext uri="{FF2B5EF4-FFF2-40B4-BE49-F238E27FC236}">
                <a16:creationId xmlns:a16="http://schemas.microsoft.com/office/drawing/2014/main" id="{C37FC33A-C2A3-5145-8455-04020D5E60A8}"/>
              </a:ext>
            </a:extLst>
          </p:cNvPr>
          <p:cNvSpPr>
            <a:spLocks noGrp="1"/>
          </p:cNvSpPr>
          <p:nvPr>
            <p:ph sz="quarter" idx="12"/>
          </p:nvPr>
        </p:nvSpPr>
        <p:spPr>
          <a:xfrm>
            <a:off x="457200" y="1143000"/>
            <a:ext cx="8229600" cy="4210050"/>
          </a:xfrm>
        </p:spPr>
        <p:txBody>
          <a:bodyPr/>
          <a:lstStyle/>
          <a:p>
            <a:pPr lvl="0">
              <a:buClr>
                <a:srgbClr val="A8A093"/>
              </a:buClr>
              <a:buFont typeface="Wingdings" panose="05000000000000000000" pitchFamily="2" charset="2"/>
              <a:buChar char="§"/>
              <a:tabLst>
                <a:tab pos="350838" algn="l"/>
              </a:tabLst>
            </a:pPr>
            <a:r>
              <a:rPr lang="en-US" b="1" dirty="0">
                <a:solidFill>
                  <a:schemeClr val="accent2"/>
                </a:solidFill>
              </a:rPr>
              <a:t>Enroll in the plan.</a:t>
            </a:r>
          </a:p>
          <a:p>
            <a:pPr lvl="1">
              <a:buClr>
                <a:schemeClr val="accent1"/>
              </a:buClr>
              <a:tabLst>
                <a:tab pos="350838" algn="l"/>
              </a:tabLst>
            </a:pPr>
            <a:r>
              <a:rPr lang="en-US" dirty="0"/>
              <a:t>Online: </a:t>
            </a:r>
            <a:r>
              <a:rPr lang="en-US" b="1" dirty="0"/>
              <a:t>my.vanguardplan.com</a:t>
            </a:r>
          </a:p>
          <a:p>
            <a:pPr lvl="1">
              <a:spcAft>
                <a:spcPts val="1200"/>
              </a:spcAft>
              <a:buClr>
                <a:schemeClr val="accent1"/>
              </a:buClr>
              <a:tabLst>
                <a:tab pos="350838" algn="l"/>
              </a:tabLst>
            </a:pPr>
            <a:r>
              <a:rPr lang="en-US" dirty="0"/>
              <a:t>Phone: </a:t>
            </a:r>
            <a:r>
              <a:rPr lang="en-US" b="1" dirty="0"/>
              <a:t>866-794-2145 </a:t>
            </a:r>
          </a:p>
          <a:p>
            <a:pPr>
              <a:buClr>
                <a:srgbClr val="A8A093"/>
              </a:buClr>
              <a:buFont typeface="Wingdings" panose="05000000000000000000" pitchFamily="2" charset="2"/>
              <a:buChar char="§"/>
              <a:tabLst>
                <a:tab pos="350838" algn="l"/>
              </a:tabLst>
            </a:pPr>
            <a:r>
              <a:rPr lang="en-US" b="1" dirty="0">
                <a:solidFill>
                  <a:schemeClr val="accent2"/>
                </a:solidFill>
              </a:rPr>
              <a:t>Stay informed.</a:t>
            </a:r>
          </a:p>
          <a:p>
            <a:pPr lvl="1">
              <a:spcAft>
                <a:spcPts val="1200"/>
              </a:spcAft>
              <a:buClr>
                <a:schemeClr val="accent1"/>
              </a:buClr>
              <a:tabLst>
                <a:tab pos="350838" algn="l"/>
              </a:tabLst>
            </a:pPr>
            <a:r>
              <a:rPr lang="en-US" dirty="0"/>
              <a:t>Go online to access account details, fund information, education, relevant financial articles, and tools. </a:t>
            </a:r>
          </a:p>
          <a:p>
            <a:pPr lvl="0">
              <a:buClr>
                <a:srgbClr val="A8A093"/>
              </a:buClr>
              <a:buFont typeface="Wingdings" panose="05000000000000000000" pitchFamily="2" charset="2"/>
              <a:buChar char="§"/>
              <a:tabLst>
                <a:tab pos="350838" algn="l"/>
              </a:tabLst>
            </a:pPr>
            <a:r>
              <a:rPr lang="en-US" b="1" dirty="0">
                <a:solidFill>
                  <a:schemeClr val="accent2"/>
                </a:solidFill>
              </a:rPr>
              <a:t>Update your strategy.</a:t>
            </a:r>
          </a:p>
          <a:p>
            <a:pPr lvl="1">
              <a:spcBef>
                <a:spcPts val="0"/>
              </a:spcBef>
              <a:buClr>
                <a:srgbClr val="96151D"/>
              </a:buClr>
              <a:tabLst>
                <a:tab pos="350838" algn="l"/>
              </a:tabLst>
            </a:pPr>
            <a:r>
              <a:rPr lang="en-US" dirty="0"/>
              <a:t>Review and update your strategy at least once a year. </a:t>
            </a:r>
          </a:p>
        </p:txBody>
      </p:sp>
    </p:spTree>
    <p:extLst>
      <p:ext uri="{BB962C8B-B14F-4D97-AF65-F5344CB8AC3E}">
        <p14:creationId xmlns:p14="http://schemas.microsoft.com/office/powerpoint/2010/main" val="49720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500"/>
                                        <p:tgtEl>
                                          <p:spTgt spid="12">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500"/>
                                        <p:tgtEl>
                                          <p:spTgt spid="1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Effect transition="in" filter="fade">
                                      <p:cBhvr>
                                        <p:cTn id="29"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Guided tour of the website</a:t>
            </a:r>
          </a:p>
        </p:txBody>
      </p:sp>
      <p:sp>
        <p:nvSpPr>
          <p:cNvPr id="6" name="Content Placeholder 5"/>
          <p:cNvSpPr>
            <a:spLocks noGrp="1"/>
          </p:cNvSpPr>
          <p:nvPr>
            <p:ph sz="quarter" idx="4294967295"/>
          </p:nvPr>
        </p:nvSpPr>
        <p:spPr>
          <a:xfrm>
            <a:off x="457200" y="1143000"/>
            <a:ext cx="8229600" cy="4210050"/>
          </a:xfrm>
          <a:prstGeom prst="rect">
            <a:avLst/>
          </a:prstGeom>
        </p:spPr>
        <p:txBody>
          <a:bodyPr/>
          <a:lstStyle/>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Demo of how to enroll in the plan</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Demo of our retirement calculator</a:t>
            </a: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a:p>
            <a:pPr lvl="0">
              <a:buClr>
                <a:srgbClr val="A8A093"/>
              </a:buClr>
              <a:buFont typeface="Wingdings" panose="05000000000000000000" pitchFamily="2" charset="2"/>
              <a:buChar char="§"/>
              <a:tabLst>
                <a:tab pos="350838" algn="l"/>
              </a:tabLst>
            </a:pPr>
            <a:endParaRPr lang="en-US" sz="2000" dirty="0">
              <a:solidFill>
                <a:schemeClr val="accent2"/>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18</a:t>
            </a:fld>
            <a:endParaRPr lang="en-US" dirty="0">
              <a:solidFill>
                <a:srgbClr val="53565A"/>
              </a:solidFill>
            </a:endParaRPr>
          </a:p>
        </p:txBody>
      </p:sp>
      <p:pic>
        <p:nvPicPr>
          <p:cNvPr id="4" name="Picture 3" descr="Employee Webtour - Vanguard - Google Chrome">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0" y="2625931"/>
            <a:ext cx="4572000" cy="2857500"/>
          </a:xfrm>
          <a:prstGeom prst="rect">
            <a:avLst/>
          </a:prstGeom>
          <a:ln>
            <a:solidFill>
              <a:schemeClr val="bg1"/>
            </a:solidFill>
          </a:ln>
        </p:spPr>
      </p:pic>
      <p:grpSp>
        <p:nvGrpSpPr>
          <p:cNvPr id="7" name="Group 6">
            <a:extLst>
              <a:ext uri="{FF2B5EF4-FFF2-40B4-BE49-F238E27FC236}">
                <a16:creationId xmlns:a16="http://schemas.microsoft.com/office/drawing/2014/main" id="{AE816058-9338-9041-9F42-4BEC50AA300C}"/>
              </a:ext>
            </a:extLst>
          </p:cNvPr>
          <p:cNvGrpSpPr/>
          <p:nvPr/>
        </p:nvGrpSpPr>
        <p:grpSpPr>
          <a:xfrm>
            <a:off x="4914900" y="5647520"/>
            <a:ext cx="3965575" cy="477054"/>
            <a:chOff x="4914900" y="5647520"/>
            <a:chExt cx="3965575" cy="477054"/>
          </a:xfrm>
        </p:grpSpPr>
        <p:sp>
          <p:nvSpPr>
            <p:cNvPr id="8" name="TextBox 7">
              <a:extLst>
                <a:ext uri="{FF2B5EF4-FFF2-40B4-BE49-F238E27FC236}">
                  <a16:creationId xmlns:a16="http://schemas.microsoft.com/office/drawing/2014/main" id="{CCE4C4BA-C197-CD43-9622-EB9AE27EB8E0}"/>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9" name="Rectangle 8">
              <a:extLst>
                <a:ext uri="{FF2B5EF4-FFF2-40B4-BE49-F238E27FC236}">
                  <a16:creationId xmlns:a16="http://schemas.microsoft.com/office/drawing/2014/main" id="{D9F6EE1B-FD40-8646-A1C5-2AB3B0B2D261}"/>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1B24C-31DA-244F-BFBC-8BBF3506583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spTree>
    <p:extLst>
      <p:ext uri="{BB962C8B-B14F-4D97-AF65-F5344CB8AC3E}">
        <p14:creationId xmlns:p14="http://schemas.microsoft.com/office/powerpoint/2010/main" val="4214709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7086600" y="1295400"/>
            <a:ext cx="1828800" cy="2014728"/>
          </a:xfrm>
        </p:spPr>
        <p:txBody>
          <a:bodyPr/>
          <a:lstStyle/>
          <a:p>
            <a:r>
              <a:rPr lang="en-US" dirty="0"/>
              <a:t>You have the ability to register, enroll, and track your progress right from your mobile phone.</a:t>
            </a:r>
          </a:p>
        </p:txBody>
      </p:sp>
      <p:sp>
        <p:nvSpPr>
          <p:cNvPr id="5" name="Title 4"/>
          <p:cNvSpPr>
            <a:spLocks noGrp="1"/>
          </p:cNvSpPr>
          <p:nvPr>
            <p:ph type="title"/>
          </p:nvPr>
        </p:nvSpPr>
        <p:spPr/>
        <p:txBody>
          <a:bodyPr/>
          <a:lstStyle/>
          <a:p>
            <a:r>
              <a:rPr lang="en-US" dirty="0">
                <a:solidFill>
                  <a:schemeClr val="accent1"/>
                </a:solidFill>
              </a:rPr>
              <a:t>Ready to get started?</a:t>
            </a:r>
          </a:p>
        </p:txBody>
      </p:sp>
      <p:sp>
        <p:nvSpPr>
          <p:cNvPr id="4" name="Slide Number Placeholder 3"/>
          <p:cNvSpPr>
            <a:spLocks noGrp="1"/>
          </p:cNvSpPr>
          <p:nvPr>
            <p:ph type="sldNum" sz="quarter" idx="4294967295"/>
          </p:nvPr>
        </p:nvSpPr>
        <p:spPr>
          <a:xfrm>
            <a:off x="8686800" y="6481950"/>
            <a:ext cx="419754" cy="391454"/>
          </a:xfrm>
          <a:prstGeom prst="rect">
            <a:avLst/>
          </a:prstGeom>
        </p:spPr>
        <p:txBody>
          <a:bodyPr/>
          <a:lstStyle/>
          <a:p>
            <a:fld id="{8050AC15-6ABB-4FAD-B0B2-AE0233D66458}" type="slidenum">
              <a:rPr lang="en-US" smtClean="0">
                <a:solidFill>
                  <a:srgbClr val="53565A"/>
                </a:solidFill>
              </a:rPr>
              <a:pPr/>
              <a:t>19</a:t>
            </a:fld>
            <a:endParaRPr lang="en-US" dirty="0">
              <a:solidFill>
                <a:srgbClr val="53565A"/>
              </a:solidFill>
            </a:endParaRPr>
          </a:p>
        </p:txBody>
      </p:sp>
      <p:pic>
        <p:nvPicPr>
          <p:cNvPr id="8"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7200" y="1256731"/>
            <a:ext cx="6248400" cy="396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E10B13AB-4376-8847-BAD2-BDCCC9AC5674}"/>
              </a:ext>
            </a:extLst>
          </p:cNvPr>
          <p:cNvSpPr/>
          <p:nvPr/>
        </p:nvSpPr>
        <p:spPr>
          <a:xfrm>
            <a:off x="6821424" y="1143000"/>
            <a:ext cx="2322576" cy="4224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916DAEE-BD6E-7A49-822C-FFF81ABBA5EF}"/>
              </a:ext>
            </a:extLst>
          </p:cNvPr>
          <p:cNvSpPr txBox="1"/>
          <p:nvPr/>
        </p:nvSpPr>
        <p:spPr>
          <a:xfrm>
            <a:off x="7085076" y="1286256"/>
            <a:ext cx="1828800" cy="2031325"/>
          </a:xfrm>
          <a:prstGeom prst="rect">
            <a:avLst/>
          </a:prstGeom>
          <a:noFill/>
        </p:spPr>
        <p:txBody>
          <a:bodyPr wrap="square" rtlCol="0">
            <a:spAutoFit/>
          </a:bodyPr>
          <a:lstStyle/>
          <a:p>
            <a:r>
              <a:rPr lang="en-US" dirty="0">
                <a:solidFill>
                  <a:schemeClr val="bg1"/>
                </a:solidFill>
              </a:rPr>
              <a:t>You have the ability to register, enroll, and track your progress right from your mobile phone.</a:t>
            </a:r>
          </a:p>
        </p:txBody>
      </p:sp>
    </p:spTree>
    <p:extLst>
      <p:ext uri="{BB962C8B-B14F-4D97-AF65-F5344CB8AC3E}">
        <p14:creationId xmlns:p14="http://schemas.microsoft.com/office/powerpoint/2010/main" val="390504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054" y="17078"/>
            <a:ext cx="4805861" cy="461665"/>
          </a:xfrm>
          <a:prstGeom prst="rect">
            <a:avLst/>
          </a:prstGeom>
        </p:spPr>
        <p:txBody>
          <a:bodyPr wrap="square">
            <a:spAutoFit/>
          </a:bodyPr>
          <a:lstStyle/>
          <a:p>
            <a:r>
              <a:rPr lang="en-US" sz="2400" dirty="0">
                <a:solidFill>
                  <a:schemeClr val="bg1"/>
                </a:solidFill>
              </a:rPr>
              <a:t>Join your retirement plan today!</a:t>
            </a:r>
          </a:p>
        </p:txBody>
      </p:sp>
      <p:sp>
        <p:nvSpPr>
          <p:cNvPr id="8" name="TextBox 7"/>
          <p:cNvSpPr txBox="1"/>
          <p:nvPr/>
        </p:nvSpPr>
        <p:spPr>
          <a:xfrm>
            <a:off x="6163294" y="5865808"/>
            <a:ext cx="2811680" cy="738664"/>
          </a:xfrm>
          <a:prstGeom prst="rect">
            <a:avLst/>
          </a:prstGeom>
          <a:solidFill>
            <a:schemeClr val="bg1"/>
          </a:solidFill>
          <a:ln>
            <a:solidFill>
              <a:schemeClr val="bg1">
                <a:lumMod val="85000"/>
              </a:schemeClr>
            </a:solidFill>
          </a:ln>
        </p:spPr>
        <p:txBody>
          <a:bodyPr wrap="square" tIns="91440" bIns="91440" rtlCol="0">
            <a:spAutoFit/>
          </a:bodyPr>
          <a:lstStyle/>
          <a:p>
            <a:pPr algn="ctr">
              <a:spcBef>
                <a:spcPts val="600"/>
              </a:spcBef>
              <a:spcAft>
                <a:spcPts val="0"/>
              </a:spcAft>
            </a:pPr>
            <a:r>
              <a:rPr lang="en-US" dirty="0"/>
              <a:t>&lt;Financial partner and/or company logo (optional)&gt;</a:t>
            </a:r>
          </a:p>
        </p:txBody>
      </p:sp>
      <p:sp>
        <p:nvSpPr>
          <p:cNvPr id="9" name="Subtitle 21"/>
          <p:cNvSpPr txBox="1">
            <a:spLocks/>
          </p:cNvSpPr>
          <p:nvPr/>
        </p:nvSpPr>
        <p:spPr>
          <a:xfrm>
            <a:off x="47504" y="5723907"/>
            <a:ext cx="6364876" cy="7837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000" dirty="0">
                <a:latin typeface="Arial" panose="020B0604020202020204" pitchFamily="34" charset="0"/>
                <a:cs typeface="Arial" panose="020B0604020202020204" pitchFamily="34" charset="0"/>
              </a:rPr>
              <a:t>Presented by: Name(s)</a:t>
            </a:r>
          </a:p>
        </p:txBody>
      </p:sp>
      <p:pic>
        <p:nvPicPr>
          <p:cNvPr id="7" name="Picture 6">
            <a:extLst>
              <a:ext uri="{FF2B5EF4-FFF2-40B4-BE49-F238E27FC236}">
                <a16:creationId xmlns:a16="http://schemas.microsoft.com/office/drawing/2014/main" id="{9D789F6C-514F-B945-A97F-9514CBA2AA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t="16258" r="-2" b="12305"/>
          <a:stretch/>
        </p:blipFill>
        <p:spPr>
          <a:xfrm>
            <a:off x="-205973" y="495821"/>
            <a:ext cx="9545634" cy="5121211"/>
          </a:xfrm>
          <a:prstGeom prst="rect">
            <a:avLst/>
          </a:prstGeom>
        </p:spPr>
      </p:pic>
      <p:grpSp>
        <p:nvGrpSpPr>
          <p:cNvPr id="10" name="Group 9">
            <a:extLst>
              <a:ext uri="{FF2B5EF4-FFF2-40B4-BE49-F238E27FC236}">
                <a16:creationId xmlns:a16="http://schemas.microsoft.com/office/drawing/2014/main" id="{3BB5416A-F46B-0D4D-A23E-AFB8C2C98CAF}"/>
              </a:ext>
            </a:extLst>
          </p:cNvPr>
          <p:cNvGrpSpPr/>
          <p:nvPr/>
        </p:nvGrpSpPr>
        <p:grpSpPr>
          <a:xfrm>
            <a:off x="-106878" y="-40818"/>
            <a:ext cx="9279793" cy="757781"/>
            <a:chOff x="-106878" y="-40818"/>
            <a:chExt cx="9279793" cy="757781"/>
          </a:xfrm>
        </p:grpSpPr>
        <p:sp>
          <p:nvSpPr>
            <p:cNvPr id="11" name="Rectangle 10">
              <a:extLst>
                <a:ext uri="{FF2B5EF4-FFF2-40B4-BE49-F238E27FC236}">
                  <a16:creationId xmlns:a16="http://schemas.microsoft.com/office/drawing/2014/main" id="{97602D18-DF30-584A-AB49-EFB54BC3B4BC}"/>
                </a:ext>
              </a:extLst>
            </p:cNvPr>
            <p:cNvSpPr/>
            <p:nvPr/>
          </p:nvSpPr>
          <p:spPr>
            <a:xfrm>
              <a:off x="-106878" y="-40818"/>
              <a:ext cx="9279793" cy="757781"/>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A51E74F-7150-B94A-A9A2-90A27F2E8F78}"/>
                </a:ext>
              </a:extLst>
            </p:cNvPr>
            <p:cNvSpPr txBox="1"/>
            <p:nvPr/>
          </p:nvSpPr>
          <p:spPr>
            <a:xfrm>
              <a:off x="2066306" y="12004"/>
              <a:ext cx="6614556" cy="646331"/>
            </a:xfrm>
            <a:prstGeom prst="rect">
              <a:avLst/>
            </a:prstGeom>
            <a:noFill/>
          </p:spPr>
          <p:txBody>
            <a:bodyPr wrap="square" rtlCol="0">
              <a:spAutoFit/>
            </a:bodyPr>
            <a:lstStyle/>
            <a:p>
              <a:r>
                <a:rPr lang="en-US" sz="3600" dirty="0">
                  <a:solidFill>
                    <a:schemeClr val="bg1"/>
                  </a:solidFill>
                </a:rPr>
                <a:t>Join your retirement plan today!</a:t>
              </a:r>
            </a:p>
          </p:txBody>
        </p:sp>
      </p:grpSp>
      <p:sp>
        <p:nvSpPr>
          <p:cNvPr id="3" name="TextBox 2">
            <a:extLst>
              <a:ext uri="{FF2B5EF4-FFF2-40B4-BE49-F238E27FC236}">
                <a16:creationId xmlns:a16="http://schemas.microsoft.com/office/drawing/2014/main" id="{AB41FC1C-E505-46DA-B529-8E1A2F723703}"/>
              </a:ext>
            </a:extLst>
          </p:cNvPr>
          <p:cNvSpPr txBox="1"/>
          <p:nvPr/>
        </p:nvSpPr>
        <p:spPr>
          <a:xfrm>
            <a:off x="44120" y="6584032"/>
            <a:ext cx="5995686" cy="230832"/>
          </a:xfrm>
          <a:prstGeom prst="rect">
            <a:avLst/>
          </a:prstGeom>
          <a:noFill/>
        </p:spPr>
        <p:txBody>
          <a:bodyPr wrap="square" rtlCol="0">
            <a:spAutoFit/>
          </a:bodyPr>
          <a:lstStyle/>
          <a:p>
            <a:r>
              <a:rPr lang="en-US" sz="900" dirty="0"/>
              <a:t>This presentation may be presented by a Vanguard representative or a financial advisor partnering with Vanguard.</a:t>
            </a:r>
          </a:p>
        </p:txBody>
      </p:sp>
    </p:spTree>
    <p:extLst>
      <p:ext uri="{BB962C8B-B14F-4D97-AF65-F5344CB8AC3E}">
        <p14:creationId xmlns:p14="http://schemas.microsoft.com/office/powerpoint/2010/main" val="3801971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21282D-80B2-FA42-BCD2-9E072158067F}"/>
              </a:ext>
            </a:extLst>
          </p:cNvPr>
          <p:cNvSpPr/>
          <p:nvPr/>
        </p:nvSpPr>
        <p:spPr>
          <a:xfrm>
            <a:off x="0" y="303725"/>
            <a:ext cx="9144000" cy="18144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a:spcAft>
                <a:spcPts val="600"/>
              </a:spcAft>
            </a:pPr>
            <a:r>
              <a:rPr lang="en-US" sz="3200" b="1" dirty="0">
                <a:solidFill>
                  <a:schemeClr val="bg1"/>
                </a:solidFill>
                <a:latin typeface="+mj-lt"/>
              </a:rPr>
              <a:t>This is your opportunity. </a:t>
            </a:r>
          </a:p>
          <a:p>
            <a:pPr marL="742950"/>
            <a:r>
              <a:rPr lang="en-US" sz="2400" dirty="0">
                <a:solidFill>
                  <a:srgbClr val="FFFFFF"/>
                </a:solidFill>
                <a:latin typeface="+mj-lt"/>
              </a:rPr>
              <a:t>The decision to save today can shape your </a:t>
            </a:r>
            <a:br>
              <a:rPr lang="en-US" sz="2400" dirty="0">
                <a:solidFill>
                  <a:srgbClr val="FFFFFF"/>
                </a:solidFill>
                <a:latin typeface="+mj-lt"/>
              </a:rPr>
            </a:br>
            <a:r>
              <a:rPr lang="en-US" sz="2400" dirty="0">
                <a:solidFill>
                  <a:srgbClr val="FFFFFF"/>
                </a:solidFill>
                <a:latin typeface="+mj-lt"/>
              </a:rPr>
              <a:t>future. You’ll thank yourself later. </a:t>
            </a:r>
          </a:p>
        </p:txBody>
      </p:sp>
      <p:sp>
        <p:nvSpPr>
          <p:cNvPr id="7" name="Slide Number Placeholder 4">
            <a:extLst>
              <a:ext uri="{FF2B5EF4-FFF2-40B4-BE49-F238E27FC236}">
                <a16:creationId xmlns:a16="http://schemas.microsoft.com/office/drawing/2014/main" id="{5E50EC6A-A115-244E-B75E-BC69B73D6C28}"/>
              </a:ext>
            </a:extLst>
          </p:cNvPr>
          <p:cNvSpPr txBox="1">
            <a:spLocks/>
          </p:cNvSpPr>
          <p:nvPr/>
        </p:nvSpPr>
        <p:spPr>
          <a:xfrm>
            <a:off x="8686800" y="6481950"/>
            <a:ext cx="419754" cy="391454"/>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8050AC15-6ABB-4FAD-B0B2-AE0233D66458}" type="slidenum">
              <a:rPr lang="en-US" sz="900" smtClean="0">
                <a:solidFill>
                  <a:srgbClr val="53565A"/>
                </a:solidFill>
              </a:rPr>
              <a:pPr algn="r"/>
              <a:t>20</a:t>
            </a:fld>
            <a:endParaRPr lang="en-US" sz="900" dirty="0">
              <a:solidFill>
                <a:srgbClr val="53565A"/>
              </a:solidFill>
            </a:endParaRPr>
          </a:p>
        </p:txBody>
      </p:sp>
      <p:sp>
        <p:nvSpPr>
          <p:cNvPr id="8" name="Content Placeholder 1">
            <a:extLst>
              <a:ext uri="{FF2B5EF4-FFF2-40B4-BE49-F238E27FC236}">
                <a16:creationId xmlns:a16="http://schemas.microsoft.com/office/drawing/2014/main" id="{CF22B44C-00DD-DD46-8598-65379BB35B3B}"/>
              </a:ext>
            </a:extLst>
          </p:cNvPr>
          <p:cNvSpPr txBox="1">
            <a:spLocks/>
          </p:cNvSpPr>
          <p:nvPr/>
        </p:nvSpPr>
        <p:spPr>
          <a:xfrm>
            <a:off x="737294" y="2210073"/>
            <a:ext cx="8229600" cy="459674"/>
          </a:xfrm>
          <a:prstGeom prst="rect">
            <a:avLst/>
          </a:prstGeom>
        </p:spPr>
        <p:txBody>
          <a:bodyPr/>
          <a:lstStyle>
            <a:lvl1pPr marL="342900" indent="-342900" algn="l" defTabSz="914400" rtl="0" eaLnBrk="1" latinLnBrk="0" hangingPunct="1">
              <a:spcBef>
                <a:spcPct val="20000"/>
              </a:spcBef>
              <a:buClr>
                <a:schemeClr val="accent1"/>
              </a:buClr>
              <a:buFontTx/>
              <a:buBlip>
                <a:blip r:embed="rId3"/>
              </a:buBlip>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7A9A0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39607A"/>
              </a:buClr>
              <a:buSzTx/>
              <a:buNone/>
              <a:tabLst/>
              <a:defRPr/>
            </a:pPr>
            <a:r>
              <a:rPr lang="en-US" sz="2800" dirty="0">
                <a:solidFill>
                  <a:schemeClr val="accent1"/>
                </a:solidFill>
                <a:latin typeface="Arial" panose="020B0604020202020204" pitchFamily="34" charset="0"/>
                <a:ea typeface="+mj-ea"/>
                <a:cs typeface="Arial" panose="020B0604020202020204" pitchFamily="34" charset="0"/>
              </a:rPr>
              <a:t>Join the plan</a:t>
            </a:r>
            <a:r>
              <a:rPr kumimoji="0" lang="en-US" sz="2800" b="0" i="0" u="none" strike="noStrike" kern="1200" cap="none" spc="0" normalizeH="0" noProof="0" dirty="0">
                <a:ln>
                  <a:noFill/>
                </a:ln>
                <a:solidFill>
                  <a:schemeClr val="accent1"/>
                </a:solidFill>
                <a:effectLst/>
                <a:uLnTx/>
                <a:uFillTx/>
                <a:latin typeface="Arial"/>
              </a:rPr>
              <a:t>.</a:t>
            </a:r>
          </a:p>
        </p:txBody>
      </p:sp>
      <p:sp>
        <p:nvSpPr>
          <p:cNvPr id="11" name="Rectangle 10">
            <a:extLst>
              <a:ext uri="{FF2B5EF4-FFF2-40B4-BE49-F238E27FC236}">
                <a16:creationId xmlns:a16="http://schemas.microsoft.com/office/drawing/2014/main" id="{733B19A7-A269-D24A-9D60-594A49702099}"/>
              </a:ext>
            </a:extLst>
          </p:cNvPr>
          <p:cNvSpPr/>
          <p:nvPr/>
        </p:nvSpPr>
        <p:spPr>
          <a:xfrm>
            <a:off x="3857625" y="5324476"/>
            <a:ext cx="5161683" cy="9603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4">
            <a:extLst>
              <a:ext uri="{FF2B5EF4-FFF2-40B4-BE49-F238E27FC236}">
                <a16:creationId xmlns:a16="http://schemas.microsoft.com/office/drawing/2014/main" id="{6FAC05A7-C328-3F42-A167-0BF14C035274}"/>
              </a:ext>
            </a:extLst>
          </p:cNvPr>
          <p:cNvSpPr txBox="1">
            <a:spLocks/>
          </p:cNvSpPr>
          <p:nvPr/>
        </p:nvSpPr>
        <p:spPr>
          <a:xfrm>
            <a:off x="737294" y="2701667"/>
            <a:ext cx="7949506" cy="253090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This presentation was created for educational and informational purposes only and is not intended as ERISA, tax, legal or investment advice. If you are seeking investment advice specific to your needs, such advice services must be obtained on your own separate from this educational presentation.</a:t>
            </a:r>
          </a:p>
          <a:p>
            <a:endParaRPr lang="en-US" sz="800" b="1" dirty="0">
              <a:latin typeface="Arial" panose="020B0604020202020204" pitchFamily="34" charset="0"/>
              <a:cs typeface="Arial" panose="020B0604020202020204" pitchFamily="34" charset="0"/>
            </a:endParaRPr>
          </a:p>
          <a:p>
            <a:r>
              <a:rPr lang="en-US" sz="1800" b="1" dirty="0"/>
              <a:t>For more information about any fund, including investment objectives, risks, charges, and expenses, call Vanguard at 800-523-1188 to obtain a prospectus or, if available, a summary prospectus. The prospectus contains this and other important information about the fund. Read and consider the prospectus information carefully before you invest. You can also download Vanguard fund prospectuses at vanguard.com.</a:t>
            </a:r>
            <a:endParaRPr lang="en-US" sz="1800" b="1" dirty="0">
              <a:cs typeface="Arial" panose="020B0604020202020204" pitchFamily="34" charset="0"/>
            </a:endParaRPr>
          </a:p>
          <a:p>
            <a:endParaRPr lang="en-US" sz="900" b="1"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Vanguard Marketing Corporation (“VMC”) is the distributor of the Vanguard Funds and a subsidiary of The Vanguard Group, Inc. VMC is a registered broker-dealer, member FINRA and SIPC. Retirement plan recordkeeping and administrative services are provided by The Vanguard Group, Inc. (“VGI”). VGI has entered into an agreement with Ascensus, LLC to provide certain plan recordkeeping and administrative services on its behalf. Ascensus is not affiliated with VMC, The Vanguard Group, Inc., or any of its affiliates.</a:t>
            </a:r>
          </a:p>
          <a:p>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©2023 The Vanguard Group, Inc. All rights reserved. Vanguard Marketing Corporation, Distributor of the Vanguard Funds. Ascensus provides administrative and recordkeeping services and is not a broker-dealer or an investment advisor. </a:t>
            </a:r>
            <a:br>
              <a:rPr lang="en-US" sz="900" dirty="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a:p>
            <a:r>
              <a:rPr lang="en-US" sz="900" dirty="0">
                <a:latin typeface="Arial" panose="020B0604020202020204" pitchFamily="34" charset="0"/>
                <a:cs typeface="Arial" panose="020B0604020202020204" pitchFamily="34" charset="0"/>
              </a:rPr>
              <a:t>Ascensus</a:t>
            </a:r>
            <a:r>
              <a:rPr lang="en-US" sz="900" baseline="300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is a registered trademark of Ascensus, LLC.			                  1146686</a:t>
            </a:r>
            <a:r>
              <a:rPr lang="en-US" altLang="en-US" sz="900" dirty="0">
                <a:latin typeface="Arial" panose="020B0604020202020204" pitchFamily="34" charset="0"/>
                <a:cs typeface="Arial" panose="020B0604020202020204" pitchFamily="34" charset="0"/>
              </a:rPr>
              <a:t>-PSG-1271400</a:t>
            </a:r>
            <a:r>
              <a:rPr lang="en-US" sz="900" dirty="0">
                <a:latin typeface="Arial" panose="020B0604020202020204" pitchFamily="34" charset="0"/>
                <a:cs typeface="Arial" panose="020B0604020202020204" pitchFamily="34" charset="0"/>
              </a:rPr>
              <a:t> (05/23)</a:t>
            </a:r>
          </a:p>
        </p:txBody>
      </p:sp>
    </p:spTree>
    <p:extLst>
      <p:ext uri="{BB962C8B-B14F-4D97-AF65-F5344CB8AC3E}">
        <p14:creationId xmlns:p14="http://schemas.microsoft.com/office/powerpoint/2010/main" val="37739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7" name="Slide Number Placeholder 6"/>
          <p:cNvSpPr>
            <a:spLocks noGrp="1"/>
          </p:cNvSpPr>
          <p:nvPr>
            <p:ph type="sldNum" sz="quarter" idx="10"/>
          </p:nvPr>
        </p:nvSpPr>
        <p:spPr/>
        <p:txBody>
          <a:bodyPr/>
          <a:lstStyle/>
          <a:p>
            <a:fld id="{8050AC15-6ABB-4FAD-B0B2-AE0233D66458}" type="slidenum">
              <a:rPr lang="en-US" smtClean="0">
                <a:solidFill>
                  <a:srgbClr val="53565A"/>
                </a:solidFill>
              </a:rPr>
              <a:pPr/>
              <a:t>21</a:t>
            </a:fld>
            <a:endParaRPr lang="en-US" dirty="0">
              <a:solidFill>
                <a:srgbClr val="53565A"/>
              </a:solidFill>
            </a:endParaRPr>
          </a:p>
        </p:txBody>
      </p:sp>
      <p:sp>
        <p:nvSpPr>
          <p:cNvPr id="3" name="Text Placeholder 2">
            <a:extLst>
              <a:ext uri="{FF2B5EF4-FFF2-40B4-BE49-F238E27FC236}">
                <a16:creationId xmlns:a16="http://schemas.microsoft.com/office/drawing/2014/main" id="{FCCB4199-49E2-2443-9C6C-6D4273B8A59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4910F30C-F80A-064E-A39A-1690409AE6B9}"/>
              </a:ext>
            </a:extLst>
          </p:cNvPr>
          <p:cNvSpPr>
            <a:spLocks noGrp="1"/>
          </p:cNvSpPr>
          <p:nvPr>
            <p:ph type="body" sz="quarter" idx="12"/>
          </p:nvPr>
        </p:nvSpPr>
        <p:spPr/>
        <p:txBody>
          <a:bodyPr/>
          <a:lstStyle/>
          <a:p>
            <a:endParaRPr lang="en-US"/>
          </a:p>
        </p:txBody>
      </p:sp>
      <p:sp>
        <p:nvSpPr>
          <p:cNvPr id="2" name="TextBox 1"/>
          <p:cNvSpPr txBox="1"/>
          <p:nvPr/>
        </p:nvSpPr>
        <p:spPr>
          <a:xfrm>
            <a:off x="4137572" y="5152236"/>
            <a:ext cx="4934145" cy="1098796"/>
          </a:xfrm>
          <a:prstGeom prst="rect">
            <a:avLst/>
          </a:prstGeom>
          <a:solidFill>
            <a:srgbClr val="FFFFFF"/>
          </a:solidFill>
        </p:spPr>
        <p:txBody>
          <a:bodyPr wrap="square" rtlCol="0">
            <a:spAutoFit/>
          </a:bodyPr>
          <a:lstStyle/>
          <a:p>
            <a:endParaRPr lang="en-US" dirty="0">
              <a:solidFill>
                <a:schemeClr val="bg1"/>
              </a:solidFill>
            </a:endParaRPr>
          </a:p>
        </p:txBody>
      </p:sp>
      <p:pic>
        <p:nvPicPr>
          <p:cNvPr id="22" name="Picture 2" descr="C:\Users\jrothber\Desktop\quo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5600700"/>
            <a:ext cx="4124325" cy="5238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158257" y="5152236"/>
            <a:ext cx="4985743" cy="1296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6446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0" lvl="0" eaLnBrk="0" hangingPunct="0">
              <a:spcBef>
                <a:spcPct val="20000"/>
              </a:spcBef>
              <a:buClr>
                <a:srgbClr val="9BBB59"/>
              </a:buClr>
            </a:pPr>
            <a:endParaRPr lang="en-US" sz="2200" dirty="0">
              <a:solidFill>
                <a:srgbClr val="FFFFFF"/>
              </a:solidFill>
            </a:endParaRPr>
          </a:p>
        </p:txBody>
      </p:sp>
      <p:sp>
        <p:nvSpPr>
          <p:cNvPr id="25" name="Text Placeholder 2"/>
          <p:cNvSpPr txBox="1">
            <a:spLocks/>
          </p:cNvSpPr>
          <p:nvPr/>
        </p:nvSpPr>
        <p:spPr>
          <a:xfrm>
            <a:off x="457199" y="3048000"/>
            <a:ext cx="8229599" cy="381000"/>
          </a:xfrm>
          <a:prstGeom prst="rect">
            <a:avLst/>
          </a:prstGeom>
        </p:spPr>
        <p:txBody>
          <a:bodyPr/>
          <a:lstStyle>
            <a:lvl1pPr marL="0" indent="0" algn="l" defTabSz="914400" rtl="0" eaLnBrk="1" latinLnBrk="0" hangingPunct="1">
              <a:lnSpc>
                <a:spcPts val="2600"/>
              </a:lnSpc>
              <a:spcBef>
                <a:spcPct val="20000"/>
              </a:spcBef>
              <a:buFont typeface="Arial" panose="020B0604020202020204" pitchFamily="34" charset="0"/>
              <a:buNone/>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ysClr val="window" lastClr="FFFFFF"/>
                </a:solidFill>
                <a:effectLst/>
                <a:uLnTx/>
                <a:uFillTx/>
                <a:latin typeface="Arial"/>
                <a:ea typeface="+mn-ea"/>
                <a:cs typeface="+mn-cs"/>
              </a:rPr>
              <a:t>Plan highlights</a:t>
            </a:r>
          </a:p>
        </p:txBody>
      </p:sp>
      <p:sp>
        <p:nvSpPr>
          <p:cNvPr id="26" name="Text Placeholder 5"/>
          <p:cNvSpPr txBox="1">
            <a:spLocks/>
          </p:cNvSpPr>
          <p:nvPr/>
        </p:nvSpPr>
        <p:spPr>
          <a:xfrm>
            <a:off x="452716" y="3429001"/>
            <a:ext cx="8234083" cy="457200"/>
          </a:xfrm>
          <a:prstGeom prst="rect">
            <a:avLst/>
          </a:prstGeom>
        </p:spPr>
        <p:txBody>
          <a:bodyPr/>
          <a:lstStyle>
            <a:lvl1pPr marL="0" indent="0" algn="l" defTabSz="914400" rtl="0" eaLnBrk="1" latinLnBrk="0" hangingPunct="1">
              <a:lnSpc>
                <a:spcPts val="2600"/>
              </a:lnSpc>
              <a:spcBef>
                <a:spcPct val="20000"/>
              </a:spcBef>
              <a:buFont typeface="Arial" panose="020B0604020202020204" pitchFamily="34" charset="0"/>
              <a:buNone/>
              <a:defRPr sz="18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ts val="2600"/>
              </a:lnSpc>
              <a:spcBef>
                <a:spcPct val="200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bg1"/>
                </a:solidFill>
                <a:effectLst/>
                <a:uLnTx/>
                <a:uFillTx/>
                <a:latin typeface="Arial"/>
                <a:ea typeface="+mn-ea"/>
                <a:cs typeface="+mn-cs"/>
              </a:rPr>
              <a:t>Details on how the plan works</a:t>
            </a:r>
          </a:p>
        </p:txBody>
      </p:sp>
      <p:sp>
        <p:nvSpPr>
          <p:cNvPr id="12" name="TextBox 11">
            <a:extLst>
              <a:ext uri="{FF2B5EF4-FFF2-40B4-BE49-F238E27FC236}">
                <a16:creationId xmlns:a16="http://schemas.microsoft.com/office/drawing/2014/main" id="{1FBF2491-1DB9-4CEF-82CC-54E3E8A91A38}"/>
              </a:ext>
            </a:extLst>
          </p:cNvPr>
          <p:cNvSpPr txBox="1"/>
          <p:nvPr/>
        </p:nvSpPr>
        <p:spPr>
          <a:xfrm>
            <a:off x="5396581" y="228600"/>
            <a:ext cx="3517295" cy="1169551"/>
          </a:xfrm>
          <a:prstGeom prst="rect">
            <a:avLst/>
          </a:prstGeom>
          <a:solidFill>
            <a:srgbClr val="FFFF00"/>
          </a:solidFill>
        </p:spPr>
        <p:txBody>
          <a:bodyPr wrap="square" lIns="0" rIns="0" rtlCol="0">
            <a:spAutoFit/>
          </a:bodyPr>
          <a:lstStyle/>
          <a:p>
            <a:pPr algn="ctr"/>
            <a:r>
              <a:rPr lang="en-US" sz="1400" b="1" dirty="0">
                <a:solidFill>
                  <a:srgbClr val="C00000"/>
                </a:solidFill>
              </a:rPr>
              <a:t>OPTIONAL SECTION</a:t>
            </a:r>
          </a:p>
          <a:p>
            <a:pPr algn="ctr"/>
            <a:r>
              <a:rPr lang="en-US" sz="1400" dirty="0">
                <a:solidFill>
                  <a:srgbClr val="C00000"/>
                </a:solidFill>
              </a:rPr>
              <a:t>Use the following slides to customize the presentation for the plan.</a:t>
            </a:r>
          </a:p>
          <a:p>
            <a:pPr algn="ctr"/>
            <a:r>
              <a:rPr lang="en-US" sz="1400" dirty="0">
                <a:solidFill>
                  <a:srgbClr val="C00000"/>
                </a:solidFill>
              </a:rPr>
              <a:t>Otherwise, delete entire section from this slide through the end.</a:t>
            </a:r>
            <a:endParaRPr lang="en-US" sz="1400" dirty="0">
              <a:solidFill>
                <a:srgbClr val="FF0000"/>
              </a:solidFill>
            </a:endParaRPr>
          </a:p>
        </p:txBody>
      </p:sp>
    </p:spTree>
    <p:extLst>
      <p:ext uri="{BB962C8B-B14F-4D97-AF65-F5344CB8AC3E}">
        <p14:creationId xmlns:p14="http://schemas.microsoft.com/office/powerpoint/2010/main" val="253289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7" name="Slide Number Placeholder 6"/>
          <p:cNvSpPr>
            <a:spLocks noGrp="1"/>
          </p:cNvSpPr>
          <p:nvPr>
            <p:ph type="sldNum" sz="quarter" idx="10"/>
          </p:nvPr>
        </p:nvSpPr>
        <p:spPr/>
        <p:txBody>
          <a:bodyPr/>
          <a:lstStyle/>
          <a:p>
            <a:fld id="{8050AC15-6ABB-4FAD-B0B2-AE0233D66458}" type="slidenum">
              <a:rPr lang="en-US" smtClean="0">
                <a:solidFill>
                  <a:srgbClr val="53565A"/>
                </a:solidFill>
              </a:rPr>
              <a:pPr/>
              <a:t>22</a:t>
            </a:fld>
            <a:endParaRPr lang="en-US" dirty="0">
              <a:solidFill>
                <a:srgbClr val="53565A"/>
              </a:solidFill>
            </a:endParaRPr>
          </a:p>
        </p:txBody>
      </p:sp>
      <p:sp>
        <p:nvSpPr>
          <p:cNvPr id="3" name="Text Placeholder 2">
            <a:extLst>
              <a:ext uri="{FF2B5EF4-FFF2-40B4-BE49-F238E27FC236}">
                <a16:creationId xmlns:a16="http://schemas.microsoft.com/office/drawing/2014/main" id="{DF246140-CB45-7F4C-9A52-235A758BD08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B23B500-CEC9-3647-92A8-7132B5C75E0F}"/>
              </a:ext>
            </a:extLst>
          </p:cNvPr>
          <p:cNvSpPr>
            <a:spLocks noGrp="1"/>
          </p:cNvSpPr>
          <p:nvPr>
            <p:ph type="body" sz="quarter" idx="12"/>
          </p:nvPr>
        </p:nvSpPr>
        <p:spPr/>
        <p:txBody>
          <a:bodyPr/>
          <a:lstStyle/>
          <a:p>
            <a:endParaRPr lang="en-US"/>
          </a:p>
        </p:txBody>
      </p:sp>
      <p:sp>
        <p:nvSpPr>
          <p:cNvPr id="2" name="TextBox 1"/>
          <p:cNvSpPr txBox="1"/>
          <p:nvPr/>
        </p:nvSpPr>
        <p:spPr>
          <a:xfrm>
            <a:off x="4137572" y="5152236"/>
            <a:ext cx="4934145" cy="1098796"/>
          </a:xfrm>
          <a:prstGeom prst="rect">
            <a:avLst/>
          </a:prstGeom>
          <a:solidFill>
            <a:srgbClr val="FFFFFF"/>
          </a:solidFill>
        </p:spPr>
        <p:txBody>
          <a:bodyPr wrap="square" rtlCol="0">
            <a:spAutoFit/>
          </a:bodyPr>
          <a:lstStyle/>
          <a:p>
            <a:endParaRPr lang="en-US" dirty="0">
              <a:solidFill>
                <a:schemeClr val="bg1"/>
              </a:solidFill>
            </a:endParaRPr>
          </a:p>
        </p:txBody>
      </p:sp>
      <p:pic>
        <p:nvPicPr>
          <p:cNvPr id="22" name="Picture 2" descr="C:\Users\jrothber\Desktop\quo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5600700"/>
            <a:ext cx="4124325" cy="5238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158257" y="5152236"/>
            <a:ext cx="4985743" cy="1296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6446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0" lvl="0" eaLnBrk="0" hangingPunct="0">
              <a:spcBef>
                <a:spcPct val="20000"/>
              </a:spcBef>
              <a:buClr>
                <a:srgbClr val="9BBB59"/>
              </a:buClr>
            </a:pPr>
            <a:endParaRPr lang="en-US" sz="2200" dirty="0">
              <a:solidFill>
                <a:schemeClr val="accent1"/>
              </a:solidFill>
            </a:endParaRPr>
          </a:p>
        </p:txBody>
      </p:sp>
      <p:sp>
        <p:nvSpPr>
          <p:cNvPr id="25" name="Text Placeholder 2"/>
          <p:cNvSpPr txBox="1">
            <a:spLocks/>
          </p:cNvSpPr>
          <p:nvPr/>
        </p:nvSpPr>
        <p:spPr>
          <a:xfrm>
            <a:off x="457199" y="3048000"/>
            <a:ext cx="8229599" cy="381000"/>
          </a:xfrm>
          <a:prstGeom prst="rect">
            <a:avLst/>
          </a:prstGeom>
        </p:spPr>
        <p:txBody>
          <a:bodyPr/>
          <a:lstStyle>
            <a:lvl1pPr marL="0" indent="0" algn="l" defTabSz="914400" rtl="0" eaLnBrk="1" latinLnBrk="0" hangingPunct="1">
              <a:lnSpc>
                <a:spcPts val="2600"/>
              </a:lnSpc>
              <a:spcBef>
                <a:spcPct val="20000"/>
              </a:spcBef>
              <a:buFont typeface="Arial" panose="020B0604020202020204" pitchFamily="34" charset="0"/>
              <a:buNone/>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effectLst/>
                <a:uLnTx/>
                <a:uFillTx/>
                <a:latin typeface="Arial"/>
                <a:ea typeface="+mn-ea"/>
                <a:cs typeface="+mn-cs"/>
              </a:rPr>
              <a:t>Plan design</a:t>
            </a:r>
          </a:p>
        </p:txBody>
      </p:sp>
      <p:sp>
        <p:nvSpPr>
          <p:cNvPr id="26" name="Text Placeholder 5"/>
          <p:cNvSpPr txBox="1">
            <a:spLocks/>
          </p:cNvSpPr>
          <p:nvPr/>
        </p:nvSpPr>
        <p:spPr>
          <a:xfrm>
            <a:off x="452716" y="3429001"/>
            <a:ext cx="8234083" cy="457200"/>
          </a:xfrm>
          <a:prstGeom prst="rect">
            <a:avLst/>
          </a:prstGeom>
        </p:spPr>
        <p:txBody>
          <a:bodyPr/>
          <a:lstStyle>
            <a:lvl1pPr marL="0" indent="0" algn="l" defTabSz="914400" rtl="0" eaLnBrk="1" latinLnBrk="0" hangingPunct="1">
              <a:lnSpc>
                <a:spcPts val="2600"/>
              </a:lnSpc>
              <a:spcBef>
                <a:spcPct val="20000"/>
              </a:spcBef>
              <a:buFont typeface="Arial" panose="020B0604020202020204" pitchFamily="34" charset="0"/>
              <a:buNone/>
              <a:defRPr sz="18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0" indent="-285750" fontAlgn="auto">
              <a:spcAft>
                <a:spcPts val="0"/>
              </a:spcAft>
              <a:buFont typeface="Arial" panose="020B0604020202020204" pitchFamily="34" charset="0"/>
              <a:buChar char="•"/>
            </a:pPr>
            <a:r>
              <a:rPr lang="en-US" dirty="0">
                <a:solidFill>
                  <a:schemeClr val="bg1"/>
                </a:solidFill>
              </a:rPr>
              <a:t>Customize content for the plan</a:t>
            </a:r>
          </a:p>
        </p:txBody>
      </p:sp>
    </p:spTree>
    <p:extLst>
      <p:ext uri="{BB962C8B-B14F-4D97-AF65-F5344CB8AC3E}">
        <p14:creationId xmlns:p14="http://schemas.microsoft.com/office/powerpoint/2010/main" val="368718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Plan rules</a:t>
            </a:r>
          </a:p>
        </p:txBody>
      </p:sp>
      <p:sp>
        <p:nvSpPr>
          <p:cNvPr id="6" name="Content Placeholder 5"/>
          <p:cNvSpPr>
            <a:spLocks noGrp="1"/>
          </p:cNvSpPr>
          <p:nvPr>
            <p:ph sz="quarter" idx="4294967295"/>
          </p:nvPr>
        </p:nvSpPr>
        <p:spPr>
          <a:xfrm>
            <a:off x="457200" y="1143000"/>
            <a:ext cx="8229600" cy="4210050"/>
          </a:xfrm>
          <a:prstGeom prst="rect">
            <a:avLst/>
          </a:prstGeom>
        </p:spPr>
        <p:txBody>
          <a:bodyPr/>
          <a:lstStyle/>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&lt;Eligibility requirements&gt;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&lt;Match&gt;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&lt;Profit Sharing&gt;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&lt;Loan provision&gt;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&lt;Distributions&gt;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&lt;Retirement age&gt;</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23</a:t>
            </a:fld>
            <a:endParaRPr lang="en-US" dirty="0">
              <a:solidFill>
                <a:srgbClr val="53565A"/>
              </a:solidFill>
            </a:endParaRPr>
          </a:p>
        </p:txBody>
      </p:sp>
      <p:grpSp>
        <p:nvGrpSpPr>
          <p:cNvPr id="7" name="Group 6">
            <a:extLst>
              <a:ext uri="{FF2B5EF4-FFF2-40B4-BE49-F238E27FC236}">
                <a16:creationId xmlns:a16="http://schemas.microsoft.com/office/drawing/2014/main" id="{AE816058-9338-9041-9F42-4BEC50AA300C}"/>
              </a:ext>
            </a:extLst>
          </p:cNvPr>
          <p:cNvGrpSpPr/>
          <p:nvPr/>
        </p:nvGrpSpPr>
        <p:grpSpPr>
          <a:xfrm>
            <a:off x="4914900" y="5647520"/>
            <a:ext cx="3965575" cy="477054"/>
            <a:chOff x="4914900" y="5647520"/>
            <a:chExt cx="3965575" cy="477054"/>
          </a:xfrm>
        </p:grpSpPr>
        <p:sp>
          <p:nvSpPr>
            <p:cNvPr id="8" name="TextBox 7">
              <a:extLst>
                <a:ext uri="{FF2B5EF4-FFF2-40B4-BE49-F238E27FC236}">
                  <a16:creationId xmlns:a16="http://schemas.microsoft.com/office/drawing/2014/main" id="{CCE4C4BA-C197-CD43-9622-EB9AE27EB8E0}"/>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9" name="Rectangle 8">
              <a:extLst>
                <a:ext uri="{FF2B5EF4-FFF2-40B4-BE49-F238E27FC236}">
                  <a16:creationId xmlns:a16="http://schemas.microsoft.com/office/drawing/2014/main" id="{D9F6EE1B-FD40-8646-A1C5-2AB3B0B2D261}"/>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1B24C-31DA-244F-BFBC-8BBF3506583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spTree>
    <p:extLst>
      <p:ext uri="{BB962C8B-B14F-4D97-AF65-F5344CB8AC3E}">
        <p14:creationId xmlns:p14="http://schemas.microsoft.com/office/powerpoint/2010/main" val="30101816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7" name="Slide Number Placeholder 6"/>
          <p:cNvSpPr>
            <a:spLocks noGrp="1"/>
          </p:cNvSpPr>
          <p:nvPr>
            <p:ph type="sldNum" sz="quarter" idx="10"/>
          </p:nvPr>
        </p:nvSpPr>
        <p:spPr/>
        <p:txBody>
          <a:bodyPr/>
          <a:lstStyle/>
          <a:p>
            <a:fld id="{8050AC15-6ABB-4FAD-B0B2-AE0233D66458}" type="slidenum">
              <a:rPr lang="en-US" smtClean="0">
                <a:solidFill>
                  <a:srgbClr val="53565A"/>
                </a:solidFill>
              </a:rPr>
              <a:pPr/>
              <a:t>24</a:t>
            </a:fld>
            <a:endParaRPr lang="en-US" dirty="0">
              <a:solidFill>
                <a:srgbClr val="53565A"/>
              </a:solidFill>
            </a:endParaRPr>
          </a:p>
        </p:txBody>
      </p:sp>
      <p:sp>
        <p:nvSpPr>
          <p:cNvPr id="3" name="Text Placeholder 2">
            <a:extLst>
              <a:ext uri="{FF2B5EF4-FFF2-40B4-BE49-F238E27FC236}">
                <a16:creationId xmlns:a16="http://schemas.microsoft.com/office/drawing/2014/main" id="{64B9A0C5-46C0-4D4F-B789-BF0F4989051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11D1EFD-826D-1B49-8A58-13F04995A231}"/>
              </a:ext>
            </a:extLst>
          </p:cNvPr>
          <p:cNvSpPr>
            <a:spLocks noGrp="1"/>
          </p:cNvSpPr>
          <p:nvPr>
            <p:ph type="body" sz="quarter" idx="12"/>
          </p:nvPr>
        </p:nvSpPr>
        <p:spPr/>
        <p:txBody>
          <a:bodyPr/>
          <a:lstStyle/>
          <a:p>
            <a:endParaRPr lang="en-US"/>
          </a:p>
        </p:txBody>
      </p:sp>
      <p:sp>
        <p:nvSpPr>
          <p:cNvPr id="2" name="TextBox 1"/>
          <p:cNvSpPr txBox="1"/>
          <p:nvPr/>
        </p:nvSpPr>
        <p:spPr>
          <a:xfrm>
            <a:off x="4137572" y="5152236"/>
            <a:ext cx="4934145" cy="1098796"/>
          </a:xfrm>
          <a:prstGeom prst="rect">
            <a:avLst/>
          </a:prstGeom>
          <a:solidFill>
            <a:srgbClr val="FFFFFF"/>
          </a:solidFill>
        </p:spPr>
        <p:txBody>
          <a:bodyPr wrap="square" rtlCol="0">
            <a:spAutoFit/>
          </a:bodyPr>
          <a:lstStyle/>
          <a:p>
            <a:endParaRPr lang="en-US" dirty="0">
              <a:solidFill>
                <a:schemeClr val="bg1"/>
              </a:solidFill>
            </a:endParaRPr>
          </a:p>
        </p:txBody>
      </p:sp>
      <p:pic>
        <p:nvPicPr>
          <p:cNvPr id="22" name="Picture 2" descr="C:\Users\jrothber\Desktop\quo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5600700"/>
            <a:ext cx="4124325" cy="52387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158257" y="5152236"/>
            <a:ext cx="4985743" cy="12966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64468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43200" lvl="0" eaLnBrk="0" hangingPunct="0">
              <a:spcBef>
                <a:spcPct val="20000"/>
              </a:spcBef>
              <a:buClr>
                <a:srgbClr val="9BBB59"/>
              </a:buClr>
            </a:pPr>
            <a:endParaRPr lang="en-US" sz="2200" dirty="0">
              <a:solidFill>
                <a:srgbClr val="FFFFFF"/>
              </a:solidFill>
            </a:endParaRPr>
          </a:p>
        </p:txBody>
      </p:sp>
      <p:sp>
        <p:nvSpPr>
          <p:cNvPr id="25" name="Text Placeholder 2"/>
          <p:cNvSpPr txBox="1">
            <a:spLocks/>
          </p:cNvSpPr>
          <p:nvPr/>
        </p:nvSpPr>
        <p:spPr>
          <a:xfrm>
            <a:off x="457199" y="3048000"/>
            <a:ext cx="8229599" cy="381000"/>
          </a:xfrm>
          <a:prstGeom prst="rect">
            <a:avLst/>
          </a:prstGeom>
        </p:spPr>
        <p:txBody>
          <a:bodyPr/>
          <a:lstStyle>
            <a:lvl1pPr marL="0" indent="0" algn="l" defTabSz="914400" rtl="0" eaLnBrk="1" latinLnBrk="0" hangingPunct="1">
              <a:lnSpc>
                <a:spcPts val="2600"/>
              </a:lnSpc>
              <a:spcBef>
                <a:spcPct val="20000"/>
              </a:spcBef>
              <a:buFont typeface="Arial" panose="020B0604020202020204" pitchFamily="34" charset="0"/>
              <a:buNone/>
              <a:defRPr sz="2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600"/>
              </a:lnSpc>
              <a:spcBef>
                <a:spcPct val="20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FFFFFF"/>
                </a:solidFill>
                <a:effectLst/>
                <a:uLnTx/>
                <a:uFillTx/>
                <a:latin typeface="Arial"/>
                <a:ea typeface="+mn-ea"/>
                <a:cs typeface="+mn-cs"/>
              </a:rPr>
              <a:t>Investment</a:t>
            </a:r>
            <a:r>
              <a:rPr kumimoji="0" lang="en-US" sz="3200" b="1" i="0" u="none" strike="noStrike" kern="1200" cap="none" spc="0" normalizeH="0" noProof="0" dirty="0">
                <a:ln>
                  <a:noFill/>
                </a:ln>
                <a:solidFill>
                  <a:srgbClr val="FFFFFF"/>
                </a:solidFill>
                <a:effectLst/>
                <a:uLnTx/>
                <a:uFillTx/>
                <a:latin typeface="Arial"/>
                <a:ea typeface="+mn-ea"/>
                <a:cs typeface="+mn-cs"/>
              </a:rPr>
              <a:t> information</a:t>
            </a:r>
            <a:endParaRPr kumimoji="0" lang="en-US" sz="3200" b="1" i="0" u="none" strike="noStrike" kern="1200" cap="none" spc="0" normalizeH="0" baseline="0" noProof="0" dirty="0">
              <a:ln>
                <a:noFill/>
              </a:ln>
              <a:solidFill>
                <a:srgbClr val="FFFFFF"/>
              </a:solidFill>
              <a:effectLst/>
              <a:uLnTx/>
              <a:uFillTx/>
              <a:latin typeface="Arial"/>
              <a:ea typeface="+mn-ea"/>
              <a:cs typeface="+mn-cs"/>
            </a:endParaRPr>
          </a:p>
        </p:txBody>
      </p:sp>
      <p:sp>
        <p:nvSpPr>
          <p:cNvPr id="26" name="Text Placeholder 5"/>
          <p:cNvSpPr txBox="1">
            <a:spLocks/>
          </p:cNvSpPr>
          <p:nvPr/>
        </p:nvSpPr>
        <p:spPr>
          <a:xfrm>
            <a:off x="452716" y="3429001"/>
            <a:ext cx="8234083" cy="818908"/>
          </a:xfrm>
          <a:prstGeom prst="rect">
            <a:avLst/>
          </a:prstGeom>
        </p:spPr>
        <p:txBody>
          <a:bodyPr/>
          <a:lstStyle>
            <a:lvl1pPr marL="0" indent="0" algn="l" defTabSz="914400" rtl="0" eaLnBrk="1" latinLnBrk="0" hangingPunct="1">
              <a:lnSpc>
                <a:spcPts val="2600"/>
              </a:lnSpc>
              <a:spcBef>
                <a:spcPct val="20000"/>
              </a:spcBef>
              <a:buFont typeface="Arial" panose="020B0604020202020204" pitchFamily="34" charset="0"/>
              <a:buNone/>
              <a:defRPr sz="18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lvl="0" indent="-285750" fontAlgn="auto">
              <a:spcAft>
                <a:spcPts val="0"/>
              </a:spcAft>
              <a:buFont typeface="Arial" panose="020B0604020202020204" pitchFamily="34" charset="0"/>
              <a:buChar char="•"/>
            </a:pPr>
            <a:r>
              <a:rPr lang="en-US" dirty="0">
                <a:solidFill>
                  <a:schemeClr val="bg1"/>
                </a:solidFill>
              </a:rPr>
              <a:t>Use this slide as a reference for the plan’s investments.</a:t>
            </a:r>
          </a:p>
          <a:p>
            <a:pPr marL="285750" lvl="0" indent="-285750" fontAlgn="auto">
              <a:spcAft>
                <a:spcPts val="0"/>
              </a:spcAft>
              <a:buFont typeface="Arial" panose="020B0604020202020204" pitchFamily="34" charset="0"/>
              <a:buChar char="•"/>
            </a:pPr>
            <a:r>
              <a:rPr lang="en-US" dirty="0">
                <a:solidFill>
                  <a:schemeClr val="bg1"/>
                </a:solidFill>
              </a:rPr>
              <a:t>Customize content for the plan.</a:t>
            </a:r>
          </a:p>
        </p:txBody>
      </p:sp>
    </p:spTree>
    <p:extLst>
      <p:ext uri="{BB962C8B-B14F-4D97-AF65-F5344CB8AC3E}">
        <p14:creationId xmlns:p14="http://schemas.microsoft.com/office/powerpoint/2010/main" val="362598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Selecting investments</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25</a:t>
            </a:fld>
            <a:endParaRPr lang="en-US" dirty="0">
              <a:solidFill>
                <a:srgbClr val="53565A"/>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273895969"/>
              </p:ext>
            </p:extLst>
          </p:nvPr>
        </p:nvGraphicFramePr>
        <p:xfrm>
          <a:off x="446566" y="1105786"/>
          <a:ext cx="8217275" cy="3502152"/>
        </p:xfrm>
        <a:graphic>
          <a:graphicData uri="http://schemas.openxmlformats.org/drawingml/2006/table">
            <a:tbl>
              <a:tblPr firstRow="1" bandRow="1">
                <a:tableStyleId>{5C22544A-7EE6-4342-B048-85BDC9FD1C3A}</a:tableStyleId>
              </a:tblPr>
              <a:tblGrid>
                <a:gridCol w="6441888">
                  <a:extLst>
                    <a:ext uri="{9D8B030D-6E8A-4147-A177-3AD203B41FA5}">
                      <a16:colId xmlns:a16="http://schemas.microsoft.com/office/drawing/2014/main" val="20000"/>
                    </a:ext>
                  </a:extLst>
                </a:gridCol>
                <a:gridCol w="1775387">
                  <a:extLst>
                    <a:ext uri="{9D8B030D-6E8A-4147-A177-3AD203B41FA5}">
                      <a16:colId xmlns:a16="http://schemas.microsoft.com/office/drawing/2014/main" val="20001"/>
                    </a:ext>
                  </a:extLst>
                </a:gridCol>
              </a:tblGrid>
              <a:tr h="374904">
                <a:tc>
                  <a:txBody>
                    <a:bodyPr/>
                    <a:lstStyle/>
                    <a:p>
                      <a:r>
                        <a:rPr lang="en-US" sz="1600" dirty="0">
                          <a:solidFill>
                            <a:srgbClr val="FFFFFF"/>
                          </a:solidFill>
                          <a:latin typeface="Arial" panose="020B0604020202020204" pitchFamily="34" charset="0"/>
                          <a:cs typeface="Arial" panose="020B0604020202020204" pitchFamily="34" charset="0"/>
                        </a:rPr>
                        <a:t>Create a custom mix</a:t>
                      </a:r>
                    </a:p>
                  </a:txBody>
                  <a:tcPr marT="45717" marB="45717">
                    <a:solidFill>
                      <a:schemeClr val="accent1"/>
                    </a:solidFill>
                  </a:tcPr>
                </a:tc>
                <a:tc>
                  <a:txBody>
                    <a:bodyPr/>
                    <a:lstStyle/>
                    <a:p>
                      <a:r>
                        <a:rPr lang="en-US" sz="1600" dirty="0">
                          <a:solidFill>
                            <a:srgbClr val="FFFFFF"/>
                          </a:solidFill>
                          <a:latin typeface="Arial" panose="020B0604020202020204" pitchFamily="34" charset="0"/>
                          <a:cs typeface="Arial" panose="020B0604020202020204" pitchFamily="34" charset="0"/>
                        </a:rPr>
                        <a:t>Asset Class</a:t>
                      </a:r>
                    </a:p>
                  </a:txBody>
                  <a:tcPr marT="45717" marB="45717">
                    <a:solidFill>
                      <a:schemeClr val="accent1"/>
                    </a:solidFill>
                  </a:tcPr>
                </a:tc>
                <a:extLst>
                  <a:ext uri="{0D108BD9-81ED-4DB2-BD59-A6C34878D82A}">
                    <a16:rowId xmlns:a16="http://schemas.microsoft.com/office/drawing/2014/main" val="10000"/>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8"/>
                  </a:ext>
                </a:extLst>
              </a:tr>
              <a:tr h="347472">
                <a:tc>
                  <a:txBody>
                    <a:bodyPr/>
                    <a:lstStyle/>
                    <a:p>
                      <a:r>
                        <a:rPr lang="en-US" sz="1200" dirty="0">
                          <a:solidFill>
                            <a:schemeClr val="tx1"/>
                          </a:solidFill>
                          <a:latin typeface="Arial" panose="020B0604020202020204" pitchFamily="34" charset="0"/>
                          <a:cs typeface="Arial" panose="020B0604020202020204" pitchFamily="34" charset="0"/>
                        </a:rPr>
                        <a:t>&lt;Fund Name&gt;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chemeClr val="tx1"/>
                          </a:solidFill>
                          <a:latin typeface="Arial" panose="020B0604020202020204" pitchFamily="34" charset="0"/>
                          <a:cs typeface="Arial" panose="020B0604020202020204" pitchFamily="34" charset="0"/>
                        </a:rPr>
                        <a:t>&lt;Asset Class&gt;</a:t>
                      </a:r>
                    </a:p>
                  </a:txBody>
                  <a:tcPr marT="45717" marB="4571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grpSp>
        <p:nvGrpSpPr>
          <p:cNvPr id="6" name="Group 5">
            <a:extLst>
              <a:ext uri="{FF2B5EF4-FFF2-40B4-BE49-F238E27FC236}">
                <a16:creationId xmlns:a16="http://schemas.microsoft.com/office/drawing/2014/main" id="{AE816058-9338-9041-9F42-4BEC50AA300C}"/>
              </a:ext>
            </a:extLst>
          </p:cNvPr>
          <p:cNvGrpSpPr/>
          <p:nvPr/>
        </p:nvGrpSpPr>
        <p:grpSpPr>
          <a:xfrm>
            <a:off x="4914900" y="5647520"/>
            <a:ext cx="3965575" cy="477054"/>
            <a:chOff x="4914900" y="5647520"/>
            <a:chExt cx="3965575" cy="477054"/>
          </a:xfrm>
        </p:grpSpPr>
        <p:sp>
          <p:nvSpPr>
            <p:cNvPr id="8" name="TextBox 7">
              <a:extLst>
                <a:ext uri="{FF2B5EF4-FFF2-40B4-BE49-F238E27FC236}">
                  <a16:creationId xmlns:a16="http://schemas.microsoft.com/office/drawing/2014/main" id="{CCE4C4BA-C197-CD43-9622-EB9AE27EB8E0}"/>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9" name="Rectangle 8">
              <a:extLst>
                <a:ext uri="{FF2B5EF4-FFF2-40B4-BE49-F238E27FC236}">
                  <a16:creationId xmlns:a16="http://schemas.microsoft.com/office/drawing/2014/main" id="{D9F6EE1B-FD40-8646-A1C5-2AB3B0B2D261}"/>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1B24C-31DA-244F-BFBC-8BBF3506583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spTree>
    <p:extLst>
      <p:ext uri="{BB962C8B-B14F-4D97-AF65-F5344CB8AC3E}">
        <p14:creationId xmlns:p14="http://schemas.microsoft.com/office/powerpoint/2010/main" val="20027901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A6FD31-DA8F-4A43-A62D-EEA7D8D181E2}"/>
              </a:ext>
            </a:extLst>
          </p:cNvPr>
          <p:cNvSpPr>
            <a:spLocks noGrp="1"/>
          </p:cNvSpPr>
          <p:nvPr>
            <p:ph type="sldNum" sz="quarter" idx="10"/>
          </p:nvPr>
        </p:nvSpPr>
        <p:spPr/>
        <p:txBody>
          <a:body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26</a:t>
            </a:fld>
            <a:endParaRPr lang="en-US" dirty="0">
              <a:solidFill>
                <a:srgbClr val="53565A"/>
              </a:solidFill>
              <a:latin typeface="Arial"/>
            </a:endParaRPr>
          </a:p>
        </p:txBody>
      </p:sp>
      <p:sp>
        <p:nvSpPr>
          <p:cNvPr id="3" name="Text Placeholder 2">
            <a:extLst>
              <a:ext uri="{FF2B5EF4-FFF2-40B4-BE49-F238E27FC236}">
                <a16:creationId xmlns:a16="http://schemas.microsoft.com/office/drawing/2014/main" id="{F12D902B-5BB4-724C-8C8A-E5E2C6FB3E85}"/>
              </a:ext>
            </a:extLst>
          </p:cNvPr>
          <p:cNvSpPr>
            <a:spLocks noGrp="1"/>
          </p:cNvSpPr>
          <p:nvPr>
            <p:ph type="body" sz="quarter" idx="11"/>
          </p:nvPr>
        </p:nvSpPr>
        <p:spPr/>
        <p:txBody>
          <a:bodyPr/>
          <a:lstStyle/>
          <a:p>
            <a:r>
              <a:rPr lang="en-US" dirty="0"/>
              <a:t>Auto enrollment</a:t>
            </a:r>
          </a:p>
        </p:txBody>
      </p:sp>
      <p:sp>
        <p:nvSpPr>
          <p:cNvPr id="4" name="Text Placeholder 3">
            <a:extLst>
              <a:ext uri="{FF2B5EF4-FFF2-40B4-BE49-F238E27FC236}">
                <a16:creationId xmlns:a16="http://schemas.microsoft.com/office/drawing/2014/main" id="{6550D875-0CCC-9748-B5DA-8CE38A3340D9}"/>
              </a:ext>
            </a:extLst>
          </p:cNvPr>
          <p:cNvSpPr>
            <a:spLocks noGrp="1"/>
          </p:cNvSpPr>
          <p:nvPr>
            <p:ph type="body" sz="quarter" idx="12"/>
          </p:nvPr>
        </p:nvSpPr>
        <p:spPr/>
        <p:txBody>
          <a:bodyPr/>
          <a:lstStyle/>
          <a:p>
            <a:r>
              <a:rPr lang="en-US" dirty="0"/>
              <a:t>Include the following slide if your plan has auto enrollment.</a:t>
            </a:r>
          </a:p>
          <a:p>
            <a:r>
              <a:rPr lang="en-US" dirty="0"/>
              <a:t>Customize content for the plan.</a:t>
            </a:r>
          </a:p>
        </p:txBody>
      </p:sp>
    </p:spTree>
    <p:extLst>
      <p:ext uri="{BB962C8B-B14F-4D97-AF65-F5344CB8AC3E}">
        <p14:creationId xmlns:p14="http://schemas.microsoft.com/office/powerpoint/2010/main" val="181779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Automatic enrollment makes getting started easy</a:t>
            </a:r>
          </a:p>
        </p:txBody>
      </p:sp>
      <p:sp>
        <p:nvSpPr>
          <p:cNvPr id="6" name="Content Placeholder 5"/>
          <p:cNvSpPr>
            <a:spLocks noGrp="1"/>
          </p:cNvSpPr>
          <p:nvPr>
            <p:ph sz="quarter" idx="4294967295"/>
          </p:nvPr>
        </p:nvSpPr>
        <p:spPr>
          <a:xfrm>
            <a:off x="457200" y="1143000"/>
            <a:ext cx="8229600" cy="4210050"/>
          </a:xfrm>
          <a:prstGeom prst="rect">
            <a:avLst/>
          </a:prstGeom>
        </p:spPr>
        <p:txBody>
          <a:bodyPr/>
          <a:lstStyle/>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[Employer name] is helping you plan for retirement.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You will be automatically enrolled in the plan unless you opt out or choose to make specific savings and investment elections.</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[X%] will be taken from your pay on a pretax basis and contributed to your account.</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Your savings rate will automatically increase by [X%] each year until you hit [X%].</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Your money will be invested in the [QDIA Name].</a:t>
            </a:r>
          </a:p>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If you would like to change any of these items, please do so by accessing your account online.</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27</a:t>
            </a:fld>
            <a:endParaRPr lang="en-US" dirty="0">
              <a:solidFill>
                <a:srgbClr val="53565A"/>
              </a:solidFill>
            </a:endParaRPr>
          </a:p>
        </p:txBody>
      </p:sp>
      <p:grpSp>
        <p:nvGrpSpPr>
          <p:cNvPr id="7" name="Group 6">
            <a:extLst>
              <a:ext uri="{FF2B5EF4-FFF2-40B4-BE49-F238E27FC236}">
                <a16:creationId xmlns:a16="http://schemas.microsoft.com/office/drawing/2014/main" id="{AE816058-9338-9041-9F42-4BEC50AA300C}"/>
              </a:ext>
            </a:extLst>
          </p:cNvPr>
          <p:cNvGrpSpPr/>
          <p:nvPr/>
        </p:nvGrpSpPr>
        <p:grpSpPr>
          <a:xfrm>
            <a:off x="4914900" y="5647520"/>
            <a:ext cx="3965575" cy="477054"/>
            <a:chOff x="4914900" y="5647520"/>
            <a:chExt cx="3965575" cy="477054"/>
          </a:xfrm>
        </p:grpSpPr>
        <p:sp>
          <p:nvSpPr>
            <p:cNvPr id="8" name="TextBox 7">
              <a:extLst>
                <a:ext uri="{FF2B5EF4-FFF2-40B4-BE49-F238E27FC236}">
                  <a16:creationId xmlns:a16="http://schemas.microsoft.com/office/drawing/2014/main" id="{CCE4C4BA-C197-CD43-9622-EB9AE27EB8E0}"/>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9" name="Rectangle 8">
              <a:extLst>
                <a:ext uri="{FF2B5EF4-FFF2-40B4-BE49-F238E27FC236}">
                  <a16:creationId xmlns:a16="http://schemas.microsoft.com/office/drawing/2014/main" id="{D9F6EE1B-FD40-8646-A1C5-2AB3B0B2D261}"/>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1B24C-31DA-244F-BFBC-8BBF3506583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spTree>
    <p:extLst>
      <p:ext uri="{BB962C8B-B14F-4D97-AF65-F5344CB8AC3E}">
        <p14:creationId xmlns:p14="http://schemas.microsoft.com/office/powerpoint/2010/main" val="33085656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3DA48B-88C5-DA4E-A210-61F096F8BC04}"/>
              </a:ext>
            </a:extLst>
          </p:cNvPr>
          <p:cNvSpPr>
            <a:spLocks noGrp="1"/>
          </p:cNvSpPr>
          <p:nvPr>
            <p:ph type="sldNum" sz="quarter" idx="10"/>
          </p:nvPr>
        </p:nvSpPr>
        <p:spPr/>
        <p:txBody>
          <a:body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28</a:t>
            </a:fld>
            <a:endParaRPr lang="en-US" dirty="0">
              <a:solidFill>
                <a:srgbClr val="53565A"/>
              </a:solidFill>
              <a:latin typeface="Arial"/>
            </a:endParaRPr>
          </a:p>
        </p:txBody>
      </p:sp>
      <p:sp>
        <p:nvSpPr>
          <p:cNvPr id="3" name="Text Placeholder 2">
            <a:extLst>
              <a:ext uri="{FF2B5EF4-FFF2-40B4-BE49-F238E27FC236}">
                <a16:creationId xmlns:a16="http://schemas.microsoft.com/office/drawing/2014/main" id="{C09B814E-5513-BD49-B422-3E6B5CAFE9B5}"/>
              </a:ext>
            </a:extLst>
          </p:cNvPr>
          <p:cNvSpPr>
            <a:spLocks noGrp="1"/>
          </p:cNvSpPr>
          <p:nvPr>
            <p:ph type="body" sz="quarter" idx="11"/>
          </p:nvPr>
        </p:nvSpPr>
        <p:spPr/>
        <p:txBody>
          <a:bodyPr/>
          <a:lstStyle/>
          <a:p>
            <a:r>
              <a:rPr lang="en-US" dirty="0"/>
              <a:t>Key dates</a:t>
            </a:r>
          </a:p>
        </p:txBody>
      </p:sp>
      <p:sp>
        <p:nvSpPr>
          <p:cNvPr id="4" name="Text Placeholder 3">
            <a:extLst>
              <a:ext uri="{FF2B5EF4-FFF2-40B4-BE49-F238E27FC236}">
                <a16:creationId xmlns:a16="http://schemas.microsoft.com/office/drawing/2014/main" id="{6266201F-EC99-EF43-A1E5-5E5DE6E98DEF}"/>
              </a:ext>
            </a:extLst>
          </p:cNvPr>
          <p:cNvSpPr>
            <a:spLocks noGrp="1"/>
          </p:cNvSpPr>
          <p:nvPr>
            <p:ph type="body" sz="quarter" idx="12"/>
          </p:nvPr>
        </p:nvSpPr>
        <p:spPr/>
        <p:txBody>
          <a:bodyPr/>
          <a:lstStyle/>
          <a:p>
            <a:r>
              <a:rPr lang="en-US" dirty="0"/>
              <a:t>Important dates employees should keep in mind</a:t>
            </a:r>
          </a:p>
        </p:txBody>
      </p:sp>
    </p:spTree>
    <p:extLst>
      <p:ext uri="{BB962C8B-B14F-4D97-AF65-F5344CB8AC3E}">
        <p14:creationId xmlns:p14="http://schemas.microsoft.com/office/powerpoint/2010/main" val="266603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Key dates to keep in mind</a:t>
            </a:r>
          </a:p>
        </p:txBody>
      </p:sp>
      <p:sp>
        <p:nvSpPr>
          <p:cNvPr id="6" name="Content Placeholder 5"/>
          <p:cNvSpPr>
            <a:spLocks noGrp="1"/>
          </p:cNvSpPr>
          <p:nvPr>
            <p:ph sz="quarter" idx="4294967295"/>
          </p:nvPr>
        </p:nvSpPr>
        <p:spPr>
          <a:xfrm>
            <a:off x="457200" y="1143000"/>
            <a:ext cx="8229600" cy="4210050"/>
          </a:xfrm>
          <a:prstGeom prst="rect">
            <a:avLst/>
          </a:prstGeom>
        </p:spPr>
        <p:txBody>
          <a:bodyPr/>
          <a:lstStyle/>
          <a:p>
            <a:pPr lvl="0">
              <a:buClr>
                <a:srgbClr val="A8A093"/>
              </a:buClr>
              <a:buFont typeface="Wingdings" panose="05000000000000000000" pitchFamily="2" charset="2"/>
              <a:buChar char="§"/>
              <a:tabLst>
                <a:tab pos="350838" algn="l"/>
              </a:tabLst>
            </a:pPr>
            <a:r>
              <a:rPr lang="en-US" sz="2000" b="1" dirty="0">
                <a:solidFill>
                  <a:schemeClr val="accent1"/>
                </a:solidFill>
                <a:latin typeface="Arial" panose="020B0604020202020204" pitchFamily="34" charset="0"/>
                <a:cs typeface="Arial" panose="020B0604020202020204" pitchFamily="34" charset="0"/>
              </a:rPr>
              <a:t>Enrollment period:</a:t>
            </a:r>
          </a:p>
          <a:p>
            <a:pPr lvl="0">
              <a:buClr>
                <a:srgbClr val="A8A093"/>
              </a:buClr>
              <a:buFont typeface="Wingdings" panose="05000000000000000000" pitchFamily="2" charset="2"/>
              <a:buChar char="§"/>
              <a:tabLst>
                <a:tab pos="350838" algn="l"/>
              </a:tabLst>
            </a:pPr>
            <a:r>
              <a:rPr lang="en-US" sz="2000" b="1" dirty="0">
                <a:solidFill>
                  <a:schemeClr val="accent1"/>
                </a:solidFill>
                <a:latin typeface="Arial" panose="020B0604020202020204" pitchFamily="34" charset="0"/>
                <a:cs typeface="Arial" panose="020B0604020202020204" pitchFamily="34" charset="0"/>
              </a:rPr>
              <a:t>Black-out period: </a:t>
            </a:r>
            <a:r>
              <a:rPr lang="en-US" sz="2000" dirty="0">
                <a:solidFill>
                  <a:schemeClr val="accent2"/>
                </a:solidFill>
                <a:latin typeface="Arial" panose="020B0604020202020204" pitchFamily="34" charset="0"/>
                <a:cs typeface="Arial" panose="020B0604020202020204" pitchFamily="34" charset="0"/>
              </a:rPr>
              <a:t>(where you won’t be able to access your plan):</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29</a:t>
            </a:fld>
            <a:endParaRPr lang="en-US" dirty="0">
              <a:solidFill>
                <a:srgbClr val="53565A"/>
              </a:solidFill>
            </a:endParaRPr>
          </a:p>
        </p:txBody>
      </p:sp>
      <p:grpSp>
        <p:nvGrpSpPr>
          <p:cNvPr id="7" name="Group 6">
            <a:extLst>
              <a:ext uri="{FF2B5EF4-FFF2-40B4-BE49-F238E27FC236}">
                <a16:creationId xmlns:a16="http://schemas.microsoft.com/office/drawing/2014/main" id="{AE816058-9338-9041-9F42-4BEC50AA300C}"/>
              </a:ext>
            </a:extLst>
          </p:cNvPr>
          <p:cNvGrpSpPr/>
          <p:nvPr/>
        </p:nvGrpSpPr>
        <p:grpSpPr>
          <a:xfrm>
            <a:off x="4914900" y="5647520"/>
            <a:ext cx="3965575" cy="477054"/>
            <a:chOff x="4914900" y="5647520"/>
            <a:chExt cx="3965575" cy="477054"/>
          </a:xfrm>
        </p:grpSpPr>
        <p:sp>
          <p:nvSpPr>
            <p:cNvPr id="8" name="TextBox 7">
              <a:extLst>
                <a:ext uri="{FF2B5EF4-FFF2-40B4-BE49-F238E27FC236}">
                  <a16:creationId xmlns:a16="http://schemas.microsoft.com/office/drawing/2014/main" id="{CCE4C4BA-C197-CD43-9622-EB9AE27EB8E0}"/>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9" name="Rectangle 8">
              <a:extLst>
                <a:ext uri="{FF2B5EF4-FFF2-40B4-BE49-F238E27FC236}">
                  <a16:creationId xmlns:a16="http://schemas.microsoft.com/office/drawing/2014/main" id="{D9F6EE1B-FD40-8646-A1C5-2AB3B0B2D261}"/>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1B24C-31DA-244F-BFBC-8BBF3506583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spTree>
    <p:extLst>
      <p:ext uri="{BB962C8B-B14F-4D97-AF65-F5344CB8AC3E}">
        <p14:creationId xmlns:p14="http://schemas.microsoft.com/office/powerpoint/2010/main" val="3599584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prstGeom prst="rect">
            <a:avLst/>
          </a:prstGeom>
        </p:spPr>
        <p:txBody>
          <a:bodyPr/>
          <a:lstStyle/>
          <a:p>
            <a:r>
              <a:rPr lang="en-US" dirty="0"/>
              <a:t>Planning made easy</a:t>
            </a:r>
          </a:p>
        </p:txBody>
      </p:sp>
      <p:sp>
        <p:nvSpPr>
          <p:cNvPr id="2" name="Content Placeholder 1"/>
          <p:cNvSpPr>
            <a:spLocks noGrp="1"/>
          </p:cNvSpPr>
          <p:nvPr>
            <p:ph sz="quarter" idx="12"/>
          </p:nvPr>
        </p:nvSpPr>
        <p:spPr>
          <a:prstGeom prst="rect">
            <a:avLst/>
          </a:prstGeom>
        </p:spPr>
        <p:txBody>
          <a:bodyPr/>
          <a:lstStyle/>
          <a:p>
            <a:pPr marL="0" indent="0">
              <a:buClr>
                <a:srgbClr val="A8A093"/>
              </a:buClr>
              <a:buNone/>
            </a:pPr>
            <a:r>
              <a:rPr lang="en-US" dirty="0">
                <a:solidFill>
                  <a:schemeClr val="bg1"/>
                </a:solidFill>
              </a:rPr>
              <a:t>Four questions you should ask yourself:</a:t>
            </a:r>
          </a:p>
          <a:p>
            <a:pPr marL="685800" lvl="1" indent="-457200">
              <a:buClr>
                <a:schemeClr val="accent1"/>
              </a:buClr>
              <a:buFont typeface="+mj-lt"/>
              <a:buAutoNum type="arabicPeriod"/>
            </a:pPr>
            <a:r>
              <a:rPr lang="en-US" dirty="0">
                <a:solidFill>
                  <a:schemeClr val="accent2"/>
                </a:solidFill>
              </a:rPr>
              <a:t>Why save now?</a:t>
            </a:r>
          </a:p>
          <a:p>
            <a:pPr marL="685800" lvl="1" indent="-457200">
              <a:buClr>
                <a:schemeClr val="accent1"/>
              </a:buClr>
              <a:buFont typeface="+mj-lt"/>
              <a:buAutoNum type="arabicPeriod"/>
            </a:pPr>
            <a:r>
              <a:rPr lang="en-US" dirty="0">
                <a:solidFill>
                  <a:schemeClr val="accent2"/>
                </a:solidFill>
              </a:rPr>
              <a:t>Why use your plan?</a:t>
            </a:r>
          </a:p>
          <a:p>
            <a:pPr marL="685800" lvl="1" indent="-457200">
              <a:buClr>
                <a:schemeClr val="accent1"/>
              </a:buClr>
              <a:buFont typeface="+mj-lt"/>
              <a:buAutoNum type="arabicPeriod"/>
            </a:pPr>
            <a:r>
              <a:rPr lang="en-US" dirty="0">
                <a:solidFill>
                  <a:schemeClr val="accent2"/>
                </a:solidFill>
              </a:rPr>
              <a:t>How much is enough?</a:t>
            </a:r>
          </a:p>
          <a:p>
            <a:pPr marL="685800" lvl="1" indent="-457200">
              <a:buClr>
                <a:schemeClr val="accent1"/>
              </a:buClr>
              <a:buFont typeface="+mj-lt"/>
              <a:buAutoNum type="arabicPeriod"/>
            </a:pPr>
            <a:r>
              <a:rPr lang="en-US" dirty="0">
                <a:solidFill>
                  <a:schemeClr val="accent2"/>
                </a:solidFill>
              </a:rPr>
              <a:t>What ways can you invest?</a:t>
            </a:r>
          </a:p>
        </p:txBody>
      </p:sp>
      <p:sp>
        <p:nvSpPr>
          <p:cNvPr id="9" name="Slide Number Placeholder 8"/>
          <p:cNvSpPr>
            <a:spLocks noGrp="1"/>
          </p:cNvSpPr>
          <p:nvPr>
            <p:ph type="sldNum" sz="quarter" idx="4"/>
          </p:nvPr>
        </p:nvSpPr>
        <p:spPr/>
        <p:txBody>
          <a:bodyPr/>
          <a:lstStyle/>
          <a:p>
            <a:fld id="{8050AC15-6ABB-4FAD-B0B2-AE0233D66458}" type="slidenum">
              <a:rPr lang="en-US" smtClean="0">
                <a:solidFill>
                  <a:srgbClr val="53565A"/>
                </a:solidFill>
              </a:rPr>
              <a:pPr/>
              <a:t>3</a:t>
            </a:fld>
            <a:endParaRPr lang="en-US" dirty="0">
              <a:solidFill>
                <a:srgbClr val="53565A"/>
              </a:solidFill>
            </a:endParaRPr>
          </a:p>
        </p:txBody>
      </p:sp>
    </p:spTree>
    <p:extLst>
      <p:ext uri="{BB962C8B-B14F-4D97-AF65-F5344CB8AC3E}">
        <p14:creationId xmlns:p14="http://schemas.microsoft.com/office/powerpoint/2010/main" val="317859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B3FFB2-4F55-8248-9350-3DE48D98212A}"/>
              </a:ext>
            </a:extLst>
          </p:cNvPr>
          <p:cNvSpPr>
            <a:spLocks noGrp="1"/>
          </p:cNvSpPr>
          <p:nvPr>
            <p:ph type="sldNum" sz="quarter" idx="10"/>
          </p:nvPr>
        </p:nvSpPr>
        <p:spPr/>
        <p:txBody>
          <a:bodyPr/>
          <a:lstStyle/>
          <a:p>
            <a:pPr fontAlgn="auto">
              <a:spcBef>
                <a:spcPts val="0"/>
              </a:spcBef>
              <a:spcAft>
                <a:spcPts val="0"/>
              </a:spcAft>
            </a:pPr>
            <a:fld id="{8050AC15-6ABB-4FAD-B0B2-AE0233D66458}" type="slidenum">
              <a:rPr lang="en-US" smtClean="0">
                <a:solidFill>
                  <a:srgbClr val="53565A"/>
                </a:solidFill>
                <a:latin typeface="Arial"/>
              </a:rPr>
              <a:pPr fontAlgn="auto">
                <a:spcBef>
                  <a:spcPts val="0"/>
                </a:spcBef>
                <a:spcAft>
                  <a:spcPts val="0"/>
                </a:spcAft>
              </a:pPr>
              <a:t>30</a:t>
            </a:fld>
            <a:endParaRPr lang="en-US" dirty="0">
              <a:solidFill>
                <a:srgbClr val="53565A"/>
              </a:solidFill>
              <a:latin typeface="Arial"/>
            </a:endParaRPr>
          </a:p>
        </p:txBody>
      </p:sp>
      <p:sp>
        <p:nvSpPr>
          <p:cNvPr id="3" name="Text Placeholder 2">
            <a:extLst>
              <a:ext uri="{FF2B5EF4-FFF2-40B4-BE49-F238E27FC236}">
                <a16:creationId xmlns:a16="http://schemas.microsoft.com/office/drawing/2014/main" id="{F4D27565-81D3-E745-8807-3DB67526C9D0}"/>
              </a:ext>
            </a:extLst>
          </p:cNvPr>
          <p:cNvSpPr>
            <a:spLocks noGrp="1"/>
          </p:cNvSpPr>
          <p:nvPr>
            <p:ph type="body" sz="quarter" idx="11"/>
          </p:nvPr>
        </p:nvSpPr>
        <p:spPr>
          <a:xfrm>
            <a:off x="452438" y="2486722"/>
            <a:ext cx="8234361" cy="1070517"/>
          </a:xfrm>
        </p:spPr>
        <p:txBody>
          <a:bodyPr/>
          <a:lstStyle/>
          <a:p>
            <a:r>
              <a:rPr lang="en-US" dirty="0"/>
              <a:t>Interchangeable slides for </a:t>
            </a:r>
          </a:p>
          <a:p>
            <a:r>
              <a:rPr lang="en-US" dirty="0"/>
              <a:t>Investment selection</a:t>
            </a:r>
          </a:p>
        </p:txBody>
      </p:sp>
      <p:sp>
        <p:nvSpPr>
          <p:cNvPr id="4" name="Text Placeholder 3">
            <a:extLst>
              <a:ext uri="{FF2B5EF4-FFF2-40B4-BE49-F238E27FC236}">
                <a16:creationId xmlns:a16="http://schemas.microsoft.com/office/drawing/2014/main" id="{59774F7E-406F-E64B-B53D-3F5D18D3596E}"/>
              </a:ext>
            </a:extLst>
          </p:cNvPr>
          <p:cNvSpPr>
            <a:spLocks noGrp="1"/>
          </p:cNvSpPr>
          <p:nvPr>
            <p:ph type="body" sz="quarter" idx="12"/>
          </p:nvPr>
        </p:nvSpPr>
        <p:spPr>
          <a:xfrm>
            <a:off x="452438" y="3663486"/>
            <a:ext cx="7626350" cy="2065981"/>
          </a:xfrm>
        </p:spPr>
        <p:txBody>
          <a:bodyPr/>
          <a:lstStyle/>
          <a:p>
            <a:pPr marL="285750" lvl="0" indent="-285750">
              <a:lnSpc>
                <a:spcPts val="2600"/>
              </a:lnSpc>
              <a:defRPr/>
            </a:pPr>
            <a:r>
              <a:rPr lang="en-US" dirty="0"/>
              <a:t>The following are additional options for the “Investment selection” slides earlier the presentation. Replace as necessary.</a:t>
            </a:r>
          </a:p>
          <a:p>
            <a:pPr marL="285750" lvl="0" indent="-285750">
              <a:lnSpc>
                <a:spcPts val="2600"/>
              </a:lnSpc>
              <a:defRPr/>
            </a:pPr>
            <a:r>
              <a:rPr lang="en-US" dirty="0"/>
              <a:t>Choose the correct version of the slide based on whether your plan has an eligible default investment, target date allocation models, and/or target risk allocation models.</a:t>
            </a:r>
          </a:p>
          <a:p>
            <a:endParaRPr lang="en-US" dirty="0"/>
          </a:p>
        </p:txBody>
      </p:sp>
    </p:spTree>
    <p:extLst>
      <p:ext uri="{BB962C8B-B14F-4D97-AF65-F5344CB8AC3E}">
        <p14:creationId xmlns:p14="http://schemas.microsoft.com/office/powerpoint/2010/main" val="105743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Investment selection</a:t>
            </a:r>
          </a:p>
        </p:txBody>
      </p:sp>
      <p:sp>
        <p:nvSpPr>
          <p:cNvPr id="6" name="Content Placeholder 5"/>
          <p:cNvSpPr>
            <a:spLocks noGrp="1"/>
          </p:cNvSpPr>
          <p:nvPr>
            <p:ph sz="quarter" idx="4294967295"/>
          </p:nvPr>
        </p:nvSpPr>
        <p:spPr>
          <a:xfrm>
            <a:off x="457200" y="765295"/>
            <a:ext cx="8229600" cy="2357357"/>
          </a:xfrm>
          <a:prstGeom prst="rect">
            <a:avLst/>
          </a:prstGeom>
        </p:spPr>
        <p:txBody>
          <a:bodyPr/>
          <a:lstStyle/>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Your plan offers the convenience of selecting an investment mix that is based on certain established criteria, such as retirement age and risk tolerance. </a:t>
            </a:r>
          </a:p>
          <a:p>
            <a:pPr lvl="0">
              <a:buClr>
                <a:srgbClr val="A8A093"/>
              </a:buClr>
              <a:buFont typeface="Wingdings" panose="05000000000000000000" pitchFamily="2" charset="2"/>
              <a:buChar char="§"/>
              <a:tabLst>
                <a:tab pos="350838" algn="l"/>
              </a:tabLst>
            </a:pPr>
            <a:r>
              <a:rPr lang="en-US" sz="2000" b="1" dirty="0">
                <a:solidFill>
                  <a:schemeClr val="accent1"/>
                </a:solidFill>
                <a:latin typeface="Arial" panose="020B0604020202020204" pitchFamily="34" charset="0"/>
                <a:cs typeface="Arial" panose="020B0604020202020204" pitchFamily="34" charset="0"/>
              </a:rPr>
              <a:t>Target date allocation investment: </a:t>
            </a:r>
            <a:r>
              <a:rPr lang="en-US" sz="2000" dirty="0">
                <a:solidFill>
                  <a:schemeClr val="accent2"/>
                </a:solidFill>
                <a:latin typeface="Arial" panose="020B0604020202020204" pitchFamily="34" charset="0"/>
                <a:cs typeface="Arial" panose="020B0604020202020204" pitchFamily="34" charset="0"/>
              </a:rPr>
              <a:t>This fund includes a pre-selected investment mix based on when you expect to retire. The investment mix will be automatically updated as you get closer to retirement. </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31</a:t>
            </a:fld>
            <a:endParaRPr lang="en-US" dirty="0">
              <a:solidFill>
                <a:srgbClr val="53565A"/>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14860177"/>
              </p:ext>
            </p:extLst>
          </p:nvPr>
        </p:nvGraphicFramePr>
        <p:xfrm>
          <a:off x="742666" y="3061383"/>
          <a:ext cx="7944134" cy="2164080"/>
        </p:xfrm>
        <a:graphic>
          <a:graphicData uri="http://schemas.openxmlformats.org/drawingml/2006/table">
            <a:tbl>
              <a:tblPr firstRow="1" bandRow="1">
                <a:tableStyleId>{00A15C55-8517-42AA-B614-E9B94910E393}</a:tableStyleId>
              </a:tblPr>
              <a:tblGrid>
                <a:gridCol w="2498678">
                  <a:extLst>
                    <a:ext uri="{9D8B030D-6E8A-4147-A177-3AD203B41FA5}">
                      <a16:colId xmlns:a16="http://schemas.microsoft.com/office/drawing/2014/main" val="20000"/>
                    </a:ext>
                  </a:extLst>
                </a:gridCol>
                <a:gridCol w="1359016">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555482">
                  <a:extLst>
                    <a:ext uri="{9D8B030D-6E8A-4147-A177-3AD203B41FA5}">
                      <a16:colId xmlns:a16="http://schemas.microsoft.com/office/drawing/2014/main" val="20003"/>
                    </a:ext>
                  </a:extLst>
                </a:gridCol>
                <a:gridCol w="1322678">
                  <a:extLst>
                    <a:ext uri="{9D8B030D-6E8A-4147-A177-3AD203B41FA5}">
                      <a16:colId xmlns:a16="http://schemas.microsoft.com/office/drawing/2014/main" val="20004"/>
                    </a:ext>
                  </a:extLst>
                </a:gridCol>
              </a:tblGrid>
              <a:tr h="386417">
                <a:tc>
                  <a:txBody>
                    <a:bodyPr/>
                    <a:lstStyle/>
                    <a:p>
                      <a:r>
                        <a:rPr lang="en-US" sz="1400" b="1" dirty="0">
                          <a:solidFill>
                            <a:srgbClr val="FFFFFF"/>
                          </a:solidFill>
                        </a:rPr>
                        <a:t>Target date allocation investment</a:t>
                      </a:r>
                    </a:p>
                  </a:txBody>
                  <a:tcPr>
                    <a:solidFill>
                      <a:schemeClr val="accent1"/>
                    </a:solidFill>
                  </a:tcPr>
                </a:tc>
                <a:tc>
                  <a:txBody>
                    <a:bodyPr/>
                    <a:lstStyle/>
                    <a:p>
                      <a:r>
                        <a:rPr lang="en-US" sz="1400" b="1" dirty="0">
                          <a:solidFill>
                            <a:srgbClr val="FFFFFF"/>
                          </a:solidFill>
                        </a:rPr>
                        <a:t>Start Year/ End Year</a:t>
                      </a:r>
                    </a:p>
                  </a:txBody>
                  <a:tcPr>
                    <a:lnR w="12700" cap="flat" cmpd="sng" algn="ctr">
                      <a:solidFill>
                        <a:schemeClr val="tx1"/>
                      </a:solidFill>
                      <a:prstDash val="solid"/>
                      <a:round/>
                      <a:headEnd type="none" w="med" len="med"/>
                      <a:tailEnd type="none" w="med" len="med"/>
                    </a:lnR>
                    <a:solidFill>
                      <a:schemeClr val="accent1"/>
                    </a:solidFill>
                  </a:tcPr>
                </a:tc>
                <a:tc>
                  <a:txBody>
                    <a:bodyPr/>
                    <a:lstStyle/>
                    <a:p>
                      <a:endParaRPr lang="en-US" sz="1400" b="1"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b="1" dirty="0">
                          <a:solidFill>
                            <a:srgbClr val="FFFFFF"/>
                          </a:solidFill>
                        </a:rPr>
                        <a:t>Target date allocation investment</a:t>
                      </a:r>
                    </a:p>
                  </a:txBody>
                  <a:tcPr>
                    <a:lnL w="12700" cap="flat" cmpd="sng" algn="ctr">
                      <a:solidFill>
                        <a:schemeClr val="tx1"/>
                      </a:solidFill>
                      <a:prstDash val="solid"/>
                      <a:round/>
                      <a:headEnd type="none" w="med" len="med"/>
                      <a:tailEnd type="none" w="med" len="med"/>
                    </a:lnL>
                    <a:solidFill>
                      <a:schemeClr val="accent1"/>
                    </a:solidFill>
                  </a:tcPr>
                </a:tc>
                <a:tc>
                  <a:txBody>
                    <a:bodyPr/>
                    <a:lstStyle/>
                    <a:p>
                      <a:r>
                        <a:rPr lang="en-US" sz="1400" b="1" dirty="0">
                          <a:solidFill>
                            <a:srgbClr val="FFFFFF"/>
                          </a:solidFill>
                        </a:rPr>
                        <a:t>Start Year/ End Year</a:t>
                      </a:r>
                    </a:p>
                  </a:txBody>
                  <a:tcPr>
                    <a:solidFill>
                      <a:schemeClr val="accent1"/>
                    </a:solidFill>
                  </a:tcPr>
                </a:tc>
                <a:extLst>
                  <a:ext uri="{0D108BD9-81ED-4DB2-BD59-A6C34878D82A}">
                    <a16:rowId xmlns:a16="http://schemas.microsoft.com/office/drawing/2014/main" val="10000"/>
                  </a:ext>
                </a:extLst>
              </a:tr>
              <a:tr h="239546">
                <a:tc>
                  <a:txBody>
                    <a:bodyPr/>
                    <a:lstStyle/>
                    <a:p>
                      <a:r>
                        <a:rPr lang="en-US" sz="1200" dirty="0"/>
                        <a:t>&lt;Target date investment 2005&gt;</a:t>
                      </a:r>
                    </a:p>
                  </a:txBody>
                  <a:tcPr>
                    <a:lnB w="12700" cap="flat" cmpd="sng" algn="ctr">
                      <a:solidFill>
                        <a:schemeClr val="tx1"/>
                      </a:solidFill>
                      <a:prstDash val="solid"/>
                      <a:round/>
                      <a:headEnd type="none" w="med" len="med"/>
                      <a:tailEnd type="none" w="med" len="med"/>
                    </a:lnB>
                    <a:noFill/>
                  </a:tcPr>
                </a:tc>
                <a:tc>
                  <a:txBody>
                    <a:bodyPr/>
                    <a:lstStyle/>
                    <a:p>
                      <a:r>
                        <a:rPr lang="en-US" sz="1200" dirty="0"/>
                        <a:t>&lt;1942 and prior&gt;</a:t>
                      </a:r>
                    </a:p>
                  </a:txBody>
                  <a:tcPr>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200" dirty="0"/>
                        <a:t>&lt;Target date investment 2035&gt;</a:t>
                      </a:r>
                    </a:p>
                  </a:txBody>
                  <a:tcP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en-US" sz="1200" dirty="0"/>
                        <a:t>&lt;1968 to 1972&gt;</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1829">
                <a:tc>
                  <a:txBody>
                    <a:bodyPr/>
                    <a:lstStyle/>
                    <a:p>
                      <a:r>
                        <a:rPr lang="en-US" sz="1200" dirty="0"/>
                        <a:t>&lt;Target date investment 2010&gt;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t>&lt;1943 to 1947&gt;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200" dirty="0"/>
                        <a:t>&lt;Target date investment 2040&gt;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t>&lt;1973 to 1977&gt;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2"/>
                  </a:ext>
                </a:extLst>
              </a:tr>
              <a:tr h="250464">
                <a:tc>
                  <a:txBody>
                    <a:bodyPr/>
                    <a:lstStyle/>
                    <a:p>
                      <a:r>
                        <a:rPr lang="en-US" sz="1200" dirty="0"/>
                        <a:t>&lt;Target date investment</a:t>
                      </a:r>
                      <a:r>
                        <a:rPr lang="en-US" sz="1200" baseline="0" dirty="0"/>
                        <a:t> 2015&gt;</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&lt;1948 to 1952&gt;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200" dirty="0"/>
                        <a:t>&lt;Target date investment 2045&gt;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&lt;1978 to 1982&gt;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49099">
                <a:tc>
                  <a:txBody>
                    <a:bodyPr/>
                    <a:lstStyle/>
                    <a:p>
                      <a:r>
                        <a:rPr lang="en-US" sz="1200" dirty="0"/>
                        <a:t>&lt;Target date</a:t>
                      </a:r>
                      <a:r>
                        <a:rPr lang="en-US" sz="1200" baseline="0" dirty="0"/>
                        <a:t> investment 2020&gt;</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t>&lt;1953 to 1957&gt;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200" dirty="0"/>
                        <a:t>&lt;Target date investment 2050&gt;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t>&lt;1983 to 1987&gt;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4"/>
                  </a:ext>
                </a:extLst>
              </a:tr>
              <a:tr h="247734">
                <a:tc>
                  <a:txBody>
                    <a:bodyPr/>
                    <a:lstStyle/>
                    <a:p>
                      <a:r>
                        <a:rPr lang="en-US" sz="1200" dirty="0"/>
                        <a:t>&lt;Target date investment 2025&gt;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&lt;1958 to 1962&gt;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200" dirty="0"/>
                        <a:t>&lt;Target date investment 2055&gt;</a:t>
                      </a:r>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&lt;1988</a:t>
                      </a:r>
                      <a:r>
                        <a:rPr lang="en-US" sz="1200" baseline="0" dirty="0"/>
                        <a:t> to 1992&gt;</a:t>
                      </a:r>
                      <a:endParaRPr lang="en-US" sz="12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73665">
                <a:tc>
                  <a:txBody>
                    <a:bodyPr/>
                    <a:lstStyle/>
                    <a:p>
                      <a:r>
                        <a:rPr lang="en-US" sz="1200" dirty="0"/>
                        <a:t>&lt;Target date investment 2030&gt;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t>&lt;1963 to 1967&gt;</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200" dirty="0"/>
                        <a:t>&lt;Target</a:t>
                      </a:r>
                      <a:r>
                        <a:rPr lang="en-US" sz="1200" baseline="0" dirty="0"/>
                        <a:t> date investment 2060&gt;</a:t>
                      </a:r>
                      <a:endParaRPr lang="en-US" sz="1200" dirty="0"/>
                    </a:p>
                  </a:txBody>
                  <a:tcP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tc>
                  <a:txBody>
                    <a:bodyPr/>
                    <a:lstStyle/>
                    <a:p>
                      <a:r>
                        <a:rPr lang="en-US" sz="1200" dirty="0"/>
                        <a:t>&lt;1993 or later&gt;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E0E0"/>
                    </a:solidFill>
                  </a:tcPr>
                </a:tc>
                <a:extLst>
                  <a:ext uri="{0D108BD9-81ED-4DB2-BD59-A6C34878D82A}">
                    <a16:rowId xmlns:a16="http://schemas.microsoft.com/office/drawing/2014/main" val="10006"/>
                  </a:ext>
                </a:extLst>
              </a:tr>
            </a:tbl>
          </a:graphicData>
        </a:graphic>
      </p:graphicFrame>
      <p:sp>
        <p:nvSpPr>
          <p:cNvPr id="9" name="TextBox 8"/>
          <p:cNvSpPr txBox="1"/>
          <p:nvPr/>
        </p:nvSpPr>
        <p:spPr>
          <a:xfrm>
            <a:off x="457200" y="5311110"/>
            <a:ext cx="8649354" cy="1361911"/>
          </a:xfrm>
          <a:prstGeom prst="rect">
            <a:avLst/>
          </a:prstGeom>
          <a:noFill/>
        </p:spPr>
        <p:txBody>
          <a:bodyPr wrap="square" rtlCol="0">
            <a:spAutoFit/>
          </a:bodyPr>
          <a:lstStyle/>
          <a:p>
            <a:r>
              <a:rPr lang="en-US" sz="1375" dirty="0"/>
              <a:t>Investments in target-date funds are subject to the risks of their underlying funds. The year in the fund name refers to the approximate year (the target date) when an investor in the fund would retire and leave the work force. The fund will gradually shift its emphasis from more aggressive investments to more conservative ones based on its target date. An investment in target date funds is not guaranteed at any time, including on or after the target date. All investing is subject to risk, including the possible loss of the money you invest.</a:t>
            </a:r>
          </a:p>
          <a:p>
            <a:endParaRPr lang="en-US" sz="1375" dirty="0"/>
          </a:p>
        </p:txBody>
      </p:sp>
    </p:spTree>
    <p:extLst>
      <p:ext uri="{BB962C8B-B14F-4D97-AF65-F5344CB8AC3E}">
        <p14:creationId xmlns:p14="http://schemas.microsoft.com/office/powerpoint/2010/main" val="2349424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48851"/>
            <a:ext cx="9144000" cy="409149"/>
          </a:xfrm>
          <a:prstGeom prst="rect">
            <a:avLst/>
          </a:prstGeom>
        </p:spPr>
      </p:pic>
      <p:sp>
        <p:nvSpPr>
          <p:cNvPr id="3" name="Title 2"/>
          <p:cNvSpPr>
            <a:spLocks noGrp="1"/>
          </p:cNvSpPr>
          <p:nvPr>
            <p:ph type="title"/>
          </p:nvPr>
        </p:nvSpPr>
        <p:spPr>
          <a:xfrm>
            <a:off x="457200" y="228600"/>
            <a:ext cx="8229600" cy="609600"/>
          </a:xfrm>
          <a:prstGeom prst="rect">
            <a:avLst/>
          </a:prstGeom>
        </p:spPr>
        <p:txBody>
          <a:bodyPr/>
          <a:lstStyle/>
          <a:p>
            <a:r>
              <a:rPr lang="en-US" dirty="0">
                <a:latin typeface="Arial" panose="020B0604020202020204" pitchFamily="34" charset="0"/>
                <a:cs typeface="Arial" panose="020B0604020202020204" pitchFamily="34" charset="0"/>
              </a:rPr>
              <a:t>Investment selection</a:t>
            </a:r>
          </a:p>
        </p:txBody>
      </p:sp>
      <p:sp>
        <p:nvSpPr>
          <p:cNvPr id="6" name="Content Placeholder 5"/>
          <p:cNvSpPr>
            <a:spLocks noGrp="1"/>
          </p:cNvSpPr>
          <p:nvPr>
            <p:ph sz="quarter" idx="4294967295"/>
          </p:nvPr>
        </p:nvSpPr>
        <p:spPr>
          <a:xfrm>
            <a:off x="457200" y="1143000"/>
            <a:ext cx="8229600" cy="4210050"/>
          </a:xfrm>
          <a:prstGeom prst="rect">
            <a:avLst/>
          </a:prstGeom>
        </p:spPr>
        <p:txBody>
          <a:bodyPr/>
          <a:lstStyle/>
          <a:p>
            <a:pPr lvl="0">
              <a:buClr>
                <a:srgbClr val="A8A093"/>
              </a:buClr>
              <a:buFont typeface="Wingdings" panose="05000000000000000000" pitchFamily="2" charset="2"/>
              <a:buChar char="§"/>
              <a:tabLst>
                <a:tab pos="350838" algn="l"/>
              </a:tabLst>
            </a:pPr>
            <a:r>
              <a:rPr lang="en-US" sz="2000" dirty="0">
                <a:solidFill>
                  <a:schemeClr val="accent2"/>
                </a:solidFill>
                <a:latin typeface="Arial" panose="020B0604020202020204" pitchFamily="34" charset="0"/>
                <a:cs typeface="Arial" panose="020B0604020202020204" pitchFamily="34" charset="0"/>
              </a:rPr>
              <a:t>Your plan offers the convenience of selecting an investment mix that is based on certain established criteria, such as retirement age and risk tolerance. </a:t>
            </a:r>
          </a:p>
          <a:p>
            <a:pPr lvl="0">
              <a:buClr>
                <a:srgbClr val="A8A093"/>
              </a:buClr>
              <a:buFont typeface="Wingdings" panose="05000000000000000000" pitchFamily="2" charset="2"/>
              <a:buChar char="§"/>
              <a:tabLst>
                <a:tab pos="350838" algn="l"/>
              </a:tabLst>
            </a:pPr>
            <a:r>
              <a:rPr lang="en-US" sz="2000" b="1" dirty="0">
                <a:solidFill>
                  <a:schemeClr val="accent1"/>
                </a:solidFill>
                <a:latin typeface="Arial" panose="020B0604020202020204" pitchFamily="34" charset="0"/>
                <a:cs typeface="Arial" panose="020B0604020202020204" pitchFamily="34" charset="0"/>
              </a:rPr>
              <a:t>Target risk allocation model portfolio:</a:t>
            </a:r>
          </a:p>
          <a:p>
            <a:pPr lvl="1">
              <a:buClr>
                <a:schemeClr val="accent1"/>
              </a:buClr>
              <a:buFont typeface="Arial" panose="020B0604020202020204" pitchFamily="34" charset="0"/>
              <a:buChar char="•"/>
              <a:tabLst>
                <a:tab pos="350838" algn="l"/>
              </a:tabLst>
            </a:pPr>
            <a:r>
              <a:rPr lang="en-US" sz="2000" dirty="0">
                <a:latin typeface="Arial" panose="020B0604020202020204" pitchFamily="34" charset="0"/>
                <a:cs typeface="Arial" panose="020B0604020202020204" pitchFamily="34" charset="0"/>
              </a:rPr>
              <a:t>Conservative model </a:t>
            </a:r>
          </a:p>
          <a:p>
            <a:pPr lvl="1">
              <a:buClr>
                <a:schemeClr val="accent1"/>
              </a:buClr>
              <a:buFont typeface="Arial" panose="020B0604020202020204" pitchFamily="34" charset="0"/>
              <a:buChar char="•"/>
              <a:tabLst>
                <a:tab pos="350838" algn="l"/>
              </a:tabLst>
            </a:pPr>
            <a:r>
              <a:rPr lang="en-US" sz="2000" dirty="0">
                <a:latin typeface="Arial" panose="020B0604020202020204" pitchFamily="34" charset="0"/>
                <a:cs typeface="Arial" panose="020B0604020202020204" pitchFamily="34" charset="0"/>
              </a:rPr>
              <a:t>Conservative to Moderate model </a:t>
            </a:r>
          </a:p>
          <a:p>
            <a:pPr lvl="1">
              <a:buClr>
                <a:schemeClr val="accent1"/>
              </a:buClr>
              <a:buFont typeface="Arial" panose="020B0604020202020204" pitchFamily="34" charset="0"/>
              <a:buChar char="•"/>
              <a:tabLst>
                <a:tab pos="350838" algn="l"/>
              </a:tabLst>
            </a:pPr>
            <a:r>
              <a:rPr lang="en-US" sz="2000" dirty="0">
                <a:latin typeface="Arial" panose="020B0604020202020204" pitchFamily="34" charset="0"/>
                <a:cs typeface="Arial" panose="020B0604020202020204" pitchFamily="34" charset="0"/>
              </a:rPr>
              <a:t>Moderate model</a:t>
            </a:r>
          </a:p>
          <a:p>
            <a:pPr lvl="1">
              <a:buClr>
                <a:schemeClr val="accent1"/>
              </a:buClr>
              <a:buFont typeface="Arial" panose="020B0604020202020204" pitchFamily="34" charset="0"/>
              <a:buChar char="•"/>
              <a:tabLst>
                <a:tab pos="350838" algn="l"/>
              </a:tabLst>
            </a:pPr>
            <a:r>
              <a:rPr lang="en-US" sz="2000" dirty="0">
                <a:latin typeface="Arial" panose="020B0604020202020204" pitchFamily="34" charset="0"/>
                <a:cs typeface="Arial" panose="020B0604020202020204" pitchFamily="34" charset="0"/>
              </a:rPr>
              <a:t>Moderately-Aggressive model </a:t>
            </a:r>
          </a:p>
          <a:p>
            <a:pPr lvl="1">
              <a:buClr>
                <a:schemeClr val="accent1"/>
              </a:buClr>
              <a:buFont typeface="Arial" panose="020B0604020202020204" pitchFamily="34" charset="0"/>
              <a:buChar char="•"/>
              <a:tabLst>
                <a:tab pos="350838" algn="l"/>
              </a:tabLst>
            </a:pPr>
            <a:r>
              <a:rPr lang="en-US" sz="2000" dirty="0">
                <a:latin typeface="Arial" panose="020B0604020202020204" pitchFamily="34" charset="0"/>
                <a:cs typeface="Arial" panose="020B0604020202020204" pitchFamily="34" charset="0"/>
              </a:rPr>
              <a:t>Aggressive model</a:t>
            </a:r>
          </a:p>
        </p:txBody>
      </p:sp>
      <p:sp>
        <p:nvSpPr>
          <p:cNvPr id="2" name="Slide Number Placeholder 1"/>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32</a:t>
            </a:fld>
            <a:endParaRPr lang="en-US" dirty="0">
              <a:solidFill>
                <a:srgbClr val="53565A"/>
              </a:solidFill>
            </a:endParaRPr>
          </a:p>
        </p:txBody>
      </p:sp>
      <p:grpSp>
        <p:nvGrpSpPr>
          <p:cNvPr id="7" name="Group 6">
            <a:extLst>
              <a:ext uri="{FF2B5EF4-FFF2-40B4-BE49-F238E27FC236}">
                <a16:creationId xmlns:a16="http://schemas.microsoft.com/office/drawing/2014/main" id="{AE816058-9338-9041-9F42-4BEC50AA300C}"/>
              </a:ext>
            </a:extLst>
          </p:cNvPr>
          <p:cNvGrpSpPr/>
          <p:nvPr/>
        </p:nvGrpSpPr>
        <p:grpSpPr>
          <a:xfrm>
            <a:off x="4914900" y="5647520"/>
            <a:ext cx="3965575" cy="477054"/>
            <a:chOff x="4914900" y="5647520"/>
            <a:chExt cx="3965575" cy="477054"/>
          </a:xfrm>
        </p:grpSpPr>
        <p:sp>
          <p:nvSpPr>
            <p:cNvPr id="8" name="TextBox 7">
              <a:extLst>
                <a:ext uri="{FF2B5EF4-FFF2-40B4-BE49-F238E27FC236}">
                  <a16:creationId xmlns:a16="http://schemas.microsoft.com/office/drawing/2014/main" id="{CCE4C4BA-C197-CD43-9622-EB9AE27EB8E0}"/>
                </a:ext>
              </a:extLst>
            </p:cNvPr>
            <p:cNvSpPr txBox="1"/>
            <p:nvPr/>
          </p:nvSpPr>
          <p:spPr>
            <a:xfrm>
              <a:off x="4914900" y="5647520"/>
              <a:ext cx="2712816" cy="477054"/>
            </a:xfrm>
            <a:prstGeom prst="rect">
              <a:avLst/>
            </a:prstGeom>
            <a:noFill/>
          </p:spPr>
          <p:txBody>
            <a:bodyPr wrap="square" rtlCol="0">
              <a:spAutoFit/>
            </a:bodyPr>
            <a:lstStyle/>
            <a:p>
              <a:pPr algn="r"/>
              <a:r>
                <a:rPr lang="en-US" sz="1250" dirty="0">
                  <a:solidFill>
                    <a:srgbClr val="000000"/>
                  </a:solidFill>
                </a:rPr>
                <a:t>The most important step to saving </a:t>
              </a:r>
              <a:br>
                <a:rPr lang="en-US" sz="1250" dirty="0">
                  <a:solidFill>
                    <a:srgbClr val="000000"/>
                  </a:solidFill>
                </a:rPr>
              </a:br>
              <a:r>
                <a:rPr lang="en-US" sz="1250" dirty="0">
                  <a:solidFill>
                    <a:srgbClr val="000000"/>
                  </a:solidFill>
                </a:rPr>
                <a:t>for your future is…</a:t>
              </a:r>
              <a:r>
                <a:rPr lang="en-US" sz="1250" i="1" dirty="0">
                  <a:solidFill>
                    <a:srgbClr val="96151D"/>
                  </a:solidFill>
                </a:rPr>
                <a:t>starting</a:t>
              </a:r>
              <a:r>
                <a:rPr lang="en-US" sz="1250" dirty="0">
                  <a:solidFill>
                    <a:srgbClr val="000000"/>
                  </a:solidFill>
                </a:rPr>
                <a:t>.</a:t>
              </a:r>
            </a:p>
          </p:txBody>
        </p:sp>
        <p:sp>
          <p:nvSpPr>
            <p:cNvPr id="9" name="Rectangle 8">
              <a:extLst>
                <a:ext uri="{FF2B5EF4-FFF2-40B4-BE49-F238E27FC236}">
                  <a16:creationId xmlns:a16="http://schemas.microsoft.com/office/drawing/2014/main" id="{D9F6EE1B-FD40-8646-A1C5-2AB3B0B2D261}"/>
                </a:ext>
              </a:extLst>
            </p:cNvPr>
            <p:cNvSpPr/>
            <p:nvPr/>
          </p:nvSpPr>
          <p:spPr>
            <a:xfrm>
              <a:off x="7649941" y="5681467"/>
              <a:ext cx="1230534" cy="407219"/>
            </a:xfrm>
            <a:prstGeom prst="rect">
              <a:avLst/>
            </a:prstGeom>
            <a:solidFill>
              <a:srgbClr val="9615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E1B24C-31DA-244F-BFBC-8BBF3506583A}"/>
                </a:ext>
              </a:extLst>
            </p:cNvPr>
            <p:cNvSpPr txBox="1"/>
            <p:nvPr/>
          </p:nvSpPr>
          <p:spPr>
            <a:xfrm>
              <a:off x="7662641" y="5726636"/>
              <a:ext cx="1217834" cy="307777"/>
            </a:xfrm>
            <a:prstGeom prst="rect">
              <a:avLst/>
            </a:prstGeom>
            <a:noFill/>
          </p:spPr>
          <p:txBody>
            <a:bodyPr wrap="square" rtlCol="0">
              <a:spAutoFit/>
            </a:bodyPr>
            <a:lstStyle/>
            <a:p>
              <a:r>
                <a:rPr lang="en-US" sz="1400" dirty="0">
                  <a:solidFill>
                    <a:srgbClr val="FFFFFF"/>
                  </a:solidFill>
                </a:rPr>
                <a:t>Join the plan</a:t>
              </a:r>
            </a:p>
          </p:txBody>
        </p:sp>
      </p:grpSp>
      <p:sp>
        <p:nvSpPr>
          <p:cNvPr id="4" name="Rectangle 3">
            <a:extLst>
              <a:ext uri="{FF2B5EF4-FFF2-40B4-BE49-F238E27FC236}">
                <a16:creationId xmlns:a16="http://schemas.microsoft.com/office/drawing/2014/main" id="{85392F8D-8BBF-40F2-BD98-5116FEF81B34}"/>
              </a:ext>
            </a:extLst>
          </p:cNvPr>
          <p:cNvSpPr/>
          <p:nvPr/>
        </p:nvSpPr>
        <p:spPr>
          <a:xfrm>
            <a:off x="624179" y="5918997"/>
            <a:ext cx="4528268" cy="230832"/>
          </a:xfrm>
          <a:prstGeom prst="rect">
            <a:avLst/>
          </a:prstGeom>
        </p:spPr>
        <p:txBody>
          <a:bodyPr wrap="square">
            <a:spAutoFit/>
          </a:bodyPr>
          <a:lstStyle/>
          <a:p>
            <a:pPr marL="0" indent="0">
              <a:buNone/>
            </a:pPr>
            <a:r>
              <a:rPr lang="en-US" sz="900" dirty="0"/>
              <a:t>All investing is subject to risk, including the possible loss of the money you invest.</a:t>
            </a:r>
          </a:p>
        </p:txBody>
      </p:sp>
    </p:spTree>
    <p:extLst>
      <p:ext uri="{BB962C8B-B14F-4D97-AF65-F5344CB8AC3E}">
        <p14:creationId xmlns:p14="http://schemas.microsoft.com/office/powerpoint/2010/main" val="4243839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648"/>
            <a:ext cx="8229600" cy="609600"/>
          </a:xfrm>
          <a:prstGeom prst="rect">
            <a:avLst/>
          </a:prstGeom>
        </p:spPr>
        <p:txBody>
          <a:bodyPr/>
          <a:lstStyle/>
          <a:p>
            <a:r>
              <a:rPr lang="en-US" dirty="0"/>
              <a:t>Why save now?</a:t>
            </a:r>
          </a:p>
        </p:txBody>
      </p:sp>
      <p:sp>
        <p:nvSpPr>
          <p:cNvPr id="4" name="Slide Number Placeholder 3"/>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4</a:t>
            </a:fld>
            <a:endParaRPr lang="en-US" dirty="0">
              <a:solidFill>
                <a:srgbClr val="53565A"/>
              </a:solidFill>
            </a:endParaRPr>
          </a:p>
        </p:txBody>
      </p:sp>
      <p:pic>
        <p:nvPicPr>
          <p:cNvPr id="5" name="Picture 3">
            <a:hlinkClick r:id="rId3"/>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1023318" y="1143000"/>
            <a:ext cx="7097364" cy="4210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667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latin typeface="Arial" panose="020B0604020202020204" pitchFamily="34" charset="0"/>
                <a:cs typeface="Arial" panose="020B0604020202020204" pitchFamily="34" charset="0"/>
              </a:rPr>
              <a:t>Why save now?</a:t>
            </a:r>
          </a:p>
        </p:txBody>
      </p:sp>
      <p:sp>
        <p:nvSpPr>
          <p:cNvPr id="3" name="Slide Number Placeholder 2"/>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5</a:t>
            </a:fld>
            <a:endParaRPr lang="en-US" dirty="0">
              <a:solidFill>
                <a:srgbClr val="53565A"/>
              </a:solidFill>
            </a:endParaRPr>
          </a:p>
        </p:txBody>
      </p:sp>
      <p:sp>
        <p:nvSpPr>
          <p:cNvPr id="17" name="TextBox 16">
            <a:extLst>
              <a:ext uri="{FF2B5EF4-FFF2-40B4-BE49-F238E27FC236}">
                <a16:creationId xmlns:a16="http://schemas.microsoft.com/office/drawing/2014/main" id="{D7DD135E-6159-AD46-8124-D1816A6EA33F}"/>
              </a:ext>
            </a:extLst>
          </p:cNvPr>
          <p:cNvSpPr txBox="1"/>
          <p:nvPr/>
        </p:nvSpPr>
        <p:spPr>
          <a:xfrm>
            <a:off x="394081" y="5305735"/>
            <a:ext cx="8077201" cy="437043"/>
          </a:xfrm>
          <a:prstGeom prst="rect">
            <a:avLst/>
          </a:prstGeom>
          <a:noFill/>
          <a:ln>
            <a:noFill/>
          </a:ln>
        </p:spPr>
        <p:txBody>
          <a:bodyPr wrap="square" rtlCol="0">
            <a:spAutoFit/>
          </a:bodyPr>
          <a:lstStyle/>
          <a:p>
            <a:pPr marL="114300" indent="-114300"/>
            <a:r>
              <a:rPr lang="en-US" sz="1120" dirty="0">
                <a:solidFill>
                  <a:srgbClr val="B30838"/>
                </a:solidFill>
              </a:rPr>
              <a:t>* </a:t>
            </a:r>
            <a:r>
              <a:rPr lang="en-US" sz="1120" dirty="0">
                <a:solidFill>
                  <a:srgbClr val="FFFFFF"/>
                </a:solidFill>
              </a:rPr>
              <a:t>Source for eggs per dozen, </a:t>
            </a:r>
            <a:r>
              <a:rPr lang="en-US" sz="1120" b="1" dirty="0">
                <a:solidFill>
                  <a:srgbClr val="FFFFFF"/>
                </a:solidFill>
              </a:rPr>
              <a:t>gas</a:t>
            </a:r>
            <a:r>
              <a:rPr lang="en-US" sz="1120" dirty="0">
                <a:solidFill>
                  <a:srgbClr val="FFFFFF"/>
                </a:solidFill>
              </a:rPr>
              <a:t> per gallon, coffee per pound: Bureau of Labor Statistics; Source for movie ticket: National Association of Theater Owners. </a:t>
            </a:r>
          </a:p>
        </p:txBody>
      </p:sp>
      <p:sp>
        <p:nvSpPr>
          <p:cNvPr id="19" name="Rectangle 18">
            <a:extLst>
              <a:ext uri="{FF2B5EF4-FFF2-40B4-BE49-F238E27FC236}">
                <a16:creationId xmlns:a16="http://schemas.microsoft.com/office/drawing/2014/main" id="{E3AEF321-90DC-124A-8C75-4C07F0BBD844}"/>
              </a:ext>
            </a:extLst>
          </p:cNvPr>
          <p:cNvSpPr/>
          <p:nvPr/>
        </p:nvSpPr>
        <p:spPr>
          <a:xfrm>
            <a:off x="387840" y="5233593"/>
            <a:ext cx="8718714" cy="1028311"/>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ontent Placeholder 1">
            <a:extLst>
              <a:ext uri="{FF2B5EF4-FFF2-40B4-BE49-F238E27FC236}">
                <a16:creationId xmlns:a16="http://schemas.microsoft.com/office/drawing/2014/main" id="{848E3699-6636-0B45-A1DF-68450C143875}"/>
              </a:ext>
            </a:extLst>
          </p:cNvPr>
          <p:cNvSpPr>
            <a:spLocks noGrp="1"/>
          </p:cNvSpPr>
          <p:nvPr>
            <p:ph sz="quarter" idx="12"/>
          </p:nvPr>
        </p:nvSpPr>
        <p:spPr>
          <a:xfrm>
            <a:off x="437932" y="1632142"/>
            <a:ext cx="8544021" cy="638447"/>
          </a:xfrm>
          <a:noFill/>
        </p:spPr>
        <p:txBody>
          <a:bodyPr/>
          <a:lstStyle/>
          <a:p>
            <a:pPr marL="0" indent="0">
              <a:buClr>
                <a:srgbClr val="A8A093"/>
              </a:buClr>
              <a:buNone/>
              <a:tabLst>
                <a:tab pos="350838" algn="l"/>
              </a:tabLst>
            </a:pPr>
            <a:r>
              <a:rPr lang="en-US" b="1" dirty="0">
                <a:solidFill>
                  <a:schemeClr val="accent1"/>
                </a:solidFill>
              </a:rPr>
              <a:t>Living expenses are on the rise.</a:t>
            </a:r>
            <a:r>
              <a:rPr lang="en-US" b="1" baseline="30000" dirty="0">
                <a:solidFill>
                  <a:schemeClr val="accent1"/>
                </a:solidFill>
              </a:rPr>
              <a:t>*</a:t>
            </a:r>
            <a:br>
              <a:rPr lang="en-US" dirty="0"/>
            </a:br>
            <a:r>
              <a:rPr lang="en-US" spc="-10" dirty="0"/>
              <a:t>Look at how prices for everyday items have increased in the last 20 years</a:t>
            </a:r>
            <a:r>
              <a:rPr lang="en-US" dirty="0"/>
              <a:t>.</a:t>
            </a:r>
          </a:p>
          <a:p>
            <a:pPr marL="0" indent="0">
              <a:buClr>
                <a:srgbClr val="A8A093"/>
              </a:buClr>
              <a:buNone/>
              <a:tabLst>
                <a:tab pos="350838" algn="l"/>
              </a:tabLst>
            </a:pPr>
            <a:endParaRPr lang="en-US" dirty="0"/>
          </a:p>
          <a:p>
            <a:pPr marL="0" indent="0" algn="ctr">
              <a:buClr>
                <a:srgbClr val="A8A093"/>
              </a:buClr>
              <a:buNone/>
              <a:tabLst>
                <a:tab pos="350838" algn="l"/>
              </a:tabLst>
            </a:pPr>
            <a:r>
              <a:rPr lang="en-US" sz="3200" b="1" dirty="0"/>
              <a:t>2002</a:t>
            </a:r>
            <a:r>
              <a:rPr lang="en-US" sz="3200" dirty="0"/>
              <a:t> to </a:t>
            </a:r>
            <a:r>
              <a:rPr lang="en-US" sz="3200" b="1" dirty="0">
                <a:solidFill>
                  <a:schemeClr val="accent1"/>
                </a:solidFill>
              </a:rPr>
              <a:t>2022</a:t>
            </a:r>
            <a:r>
              <a:rPr lang="en-US" sz="3200" dirty="0">
                <a:solidFill>
                  <a:schemeClr val="accent1"/>
                </a:solidFill>
              </a:rPr>
              <a:t> </a:t>
            </a:r>
          </a:p>
        </p:txBody>
      </p:sp>
      <p:grpSp>
        <p:nvGrpSpPr>
          <p:cNvPr id="2" name="Group 1">
            <a:extLst>
              <a:ext uri="{FF2B5EF4-FFF2-40B4-BE49-F238E27FC236}">
                <a16:creationId xmlns:a16="http://schemas.microsoft.com/office/drawing/2014/main" id="{EE643F91-E686-5741-B34D-3488B51DA83B}"/>
              </a:ext>
            </a:extLst>
          </p:cNvPr>
          <p:cNvGrpSpPr/>
          <p:nvPr/>
        </p:nvGrpSpPr>
        <p:grpSpPr>
          <a:xfrm>
            <a:off x="510616" y="3571748"/>
            <a:ext cx="7094229" cy="1015663"/>
            <a:chOff x="510616" y="3571748"/>
            <a:chExt cx="7094229" cy="1015663"/>
          </a:xfrm>
        </p:grpSpPr>
        <p:sp>
          <p:nvSpPr>
            <p:cNvPr id="18" name="TextBox 17">
              <a:extLst>
                <a:ext uri="{FF2B5EF4-FFF2-40B4-BE49-F238E27FC236}">
                  <a16:creationId xmlns:a16="http://schemas.microsoft.com/office/drawing/2014/main" id="{5CE3E45E-DAD6-1649-909D-A3B410BD6C3B}"/>
                </a:ext>
              </a:extLst>
            </p:cNvPr>
            <p:cNvSpPr txBox="1"/>
            <p:nvPr/>
          </p:nvSpPr>
          <p:spPr>
            <a:xfrm>
              <a:off x="510616" y="3571748"/>
              <a:ext cx="922533" cy="1015663"/>
            </a:xfrm>
            <a:prstGeom prst="rect">
              <a:avLst/>
            </a:prstGeom>
            <a:noFill/>
            <a:ln>
              <a:noFill/>
            </a:ln>
          </p:spPr>
          <p:txBody>
            <a:bodyPr wrap="square" rtlCol="0">
              <a:spAutoFit/>
            </a:bodyPr>
            <a:lstStyle/>
            <a:p>
              <a:pPr algn="ctr"/>
              <a:r>
                <a:rPr lang="en-US" sz="2000" b="1" dirty="0"/>
                <a:t>$0.98 </a:t>
              </a:r>
            </a:p>
            <a:p>
              <a:pPr algn="ctr"/>
              <a:endParaRPr lang="en-US" sz="2000" b="1" dirty="0">
                <a:solidFill>
                  <a:schemeClr val="accent1"/>
                </a:solidFill>
              </a:endParaRPr>
            </a:p>
            <a:p>
              <a:pPr algn="ctr"/>
              <a:r>
                <a:rPr lang="en-US" sz="2000" b="1" dirty="0">
                  <a:solidFill>
                    <a:schemeClr val="accent1"/>
                  </a:solidFill>
                </a:rPr>
                <a:t>$2.71 </a:t>
              </a:r>
              <a:endParaRPr lang="en-US" sz="2000" dirty="0">
                <a:solidFill>
                  <a:schemeClr val="accent1"/>
                </a:solidFill>
              </a:endParaRPr>
            </a:p>
          </p:txBody>
        </p:sp>
        <p:sp>
          <p:nvSpPr>
            <p:cNvPr id="31" name="TextBox 30">
              <a:extLst>
                <a:ext uri="{FF2B5EF4-FFF2-40B4-BE49-F238E27FC236}">
                  <a16:creationId xmlns:a16="http://schemas.microsoft.com/office/drawing/2014/main" id="{89450160-614A-7E45-AB08-C11C36103582}"/>
                </a:ext>
              </a:extLst>
            </p:cNvPr>
            <p:cNvSpPr txBox="1"/>
            <p:nvPr/>
          </p:nvSpPr>
          <p:spPr>
            <a:xfrm>
              <a:off x="2530261" y="3571748"/>
              <a:ext cx="960120" cy="1015663"/>
            </a:xfrm>
            <a:prstGeom prst="rect">
              <a:avLst/>
            </a:prstGeom>
            <a:noFill/>
            <a:ln>
              <a:noFill/>
            </a:ln>
          </p:spPr>
          <p:txBody>
            <a:bodyPr wrap="square" rtlCol="0">
              <a:spAutoFit/>
            </a:bodyPr>
            <a:lstStyle/>
            <a:p>
              <a:pPr algn="ctr"/>
              <a:r>
                <a:rPr lang="en-US" sz="2000" b="1" dirty="0"/>
                <a:t>$1.40 </a:t>
              </a:r>
            </a:p>
            <a:p>
              <a:pPr algn="ctr"/>
              <a:endParaRPr lang="en-US" sz="2000" b="1" dirty="0">
                <a:solidFill>
                  <a:schemeClr val="accent1"/>
                </a:solidFill>
              </a:endParaRPr>
            </a:p>
            <a:p>
              <a:pPr algn="ctr"/>
              <a:r>
                <a:rPr lang="en-US" sz="2000" b="1" dirty="0">
                  <a:solidFill>
                    <a:schemeClr val="accent1"/>
                  </a:solidFill>
                </a:rPr>
                <a:t>$5.06</a:t>
              </a:r>
              <a:endParaRPr lang="en-US" sz="2000" dirty="0">
                <a:solidFill>
                  <a:schemeClr val="accent1"/>
                </a:solidFill>
              </a:endParaRPr>
            </a:p>
          </p:txBody>
        </p:sp>
        <p:sp>
          <p:nvSpPr>
            <p:cNvPr id="32" name="TextBox 31">
              <a:extLst>
                <a:ext uri="{FF2B5EF4-FFF2-40B4-BE49-F238E27FC236}">
                  <a16:creationId xmlns:a16="http://schemas.microsoft.com/office/drawing/2014/main" id="{34988C94-3D9C-564C-A978-71E6D491604E}"/>
                </a:ext>
              </a:extLst>
            </p:cNvPr>
            <p:cNvSpPr txBox="1"/>
            <p:nvPr/>
          </p:nvSpPr>
          <p:spPr>
            <a:xfrm>
              <a:off x="4587493" y="3571748"/>
              <a:ext cx="960120" cy="1015663"/>
            </a:xfrm>
            <a:prstGeom prst="rect">
              <a:avLst/>
            </a:prstGeom>
            <a:noFill/>
            <a:ln>
              <a:noFill/>
            </a:ln>
          </p:spPr>
          <p:txBody>
            <a:bodyPr wrap="square" rtlCol="0">
              <a:spAutoFit/>
            </a:bodyPr>
            <a:lstStyle/>
            <a:p>
              <a:pPr algn="ctr"/>
              <a:r>
                <a:rPr lang="en-US" sz="2000" b="1" dirty="0"/>
                <a:t>$5.80 </a:t>
              </a:r>
            </a:p>
            <a:p>
              <a:pPr algn="ctr"/>
              <a:endParaRPr lang="en-US" sz="2000" b="1" dirty="0">
                <a:solidFill>
                  <a:schemeClr val="accent1"/>
                </a:solidFill>
              </a:endParaRPr>
            </a:p>
            <a:p>
              <a:pPr algn="ctr"/>
              <a:r>
                <a:rPr lang="en-US" sz="2000" b="1" dirty="0">
                  <a:solidFill>
                    <a:schemeClr val="accent1"/>
                  </a:solidFill>
                </a:rPr>
                <a:t>$9.16 </a:t>
              </a:r>
              <a:endParaRPr lang="en-US" sz="2000" dirty="0">
                <a:solidFill>
                  <a:schemeClr val="accent1"/>
                </a:solidFill>
              </a:endParaRPr>
            </a:p>
          </p:txBody>
        </p:sp>
        <p:sp>
          <p:nvSpPr>
            <p:cNvPr id="33" name="TextBox 32">
              <a:extLst>
                <a:ext uri="{FF2B5EF4-FFF2-40B4-BE49-F238E27FC236}">
                  <a16:creationId xmlns:a16="http://schemas.microsoft.com/office/drawing/2014/main" id="{1264A71D-4567-D04D-BFDF-55A3559AEAED}"/>
                </a:ext>
              </a:extLst>
            </p:cNvPr>
            <p:cNvSpPr txBox="1"/>
            <p:nvPr/>
          </p:nvSpPr>
          <p:spPr>
            <a:xfrm>
              <a:off x="6644725" y="3571748"/>
              <a:ext cx="960120" cy="1015663"/>
            </a:xfrm>
            <a:prstGeom prst="rect">
              <a:avLst/>
            </a:prstGeom>
            <a:noFill/>
            <a:ln>
              <a:noFill/>
            </a:ln>
          </p:spPr>
          <p:txBody>
            <a:bodyPr wrap="square" rtlCol="0">
              <a:spAutoFit/>
            </a:bodyPr>
            <a:lstStyle/>
            <a:p>
              <a:pPr algn="ctr"/>
              <a:r>
                <a:rPr lang="en-US" sz="2000" b="1" dirty="0"/>
                <a:t>$2.93 </a:t>
              </a:r>
            </a:p>
            <a:p>
              <a:pPr algn="ctr"/>
              <a:endParaRPr lang="en-US" sz="2000" b="1" dirty="0">
                <a:solidFill>
                  <a:schemeClr val="accent1"/>
                </a:solidFill>
              </a:endParaRPr>
            </a:p>
            <a:p>
              <a:pPr algn="ctr"/>
              <a:r>
                <a:rPr lang="en-US" sz="2000" b="1" dirty="0">
                  <a:solidFill>
                    <a:schemeClr val="accent1"/>
                  </a:solidFill>
                </a:rPr>
                <a:t>$5.79</a:t>
              </a:r>
              <a:endParaRPr lang="en-US" sz="2000" dirty="0">
                <a:solidFill>
                  <a:schemeClr val="accent1"/>
                </a:solidFill>
              </a:endParaRPr>
            </a:p>
          </p:txBody>
        </p:sp>
      </p:grpSp>
      <p:sp>
        <p:nvSpPr>
          <p:cNvPr id="21" name="TextBox 20">
            <a:extLst>
              <a:ext uri="{FF2B5EF4-FFF2-40B4-BE49-F238E27FC236}">
                <a16:creationId xmlns:a16="http://schemas.microsoft.com/office/drawing/2014/main" id="{1CC23AEC-5515-CB4F-93F5-9B605C93C8C2}"/>
              </a:ext>
            </a:extLst>
          </p:cNvPr>
          <p:cNvSpPr txBox="1"/>
          <p:nvPr/>
        </p:nvSpPr>
        <p:spPr>
          <a:xfrm>
            <a:off x="271298" y="5915106"/>
            <a:ext cx="8077201" cy="230832"/>
          </a:xfrm>
          <a:prstGeom prst="rect">
            <a:avLst/>
          </a:prstGeom>
          <a:noFill/>
          <a:ln>
            <a:noFill/>
          </a:ln>
        </p:spPr>
        <p:txBody>
          <a:bodyPr wrap="square" rtlCol="0">
            <a:spAutoFit/>
          </a:bodyPr>
          <a:lstStyle/>
          <a:p>
            <a:pPr marL="114300" indent="-114300"/>
            <a:r>
              <a:rPr lang="en-US" sz="900" dirty="0"/>
              <a:t>*Source for eggs per dozen, gas per gallon, coffee per pound: Bureau of Labor Statistics; Source for movie ticket: National Association of Theatre Owners.</a:t>
            </a:r>
          </a:p>
        </p:txBody>
      </p:sp>
      <p:pic>
        <p:nvPicPr>
          <p:cNvPr id="20" name="Picture 19" descr="Logo&#10;&#10;Description automatically generated">
            <a:extLst>
              <a:ext uri="{FF2B5EF4-FFF2-40B4-BE49-F238E27FC236}">
                <a16:creationId xmlns:a16="http://schemas.microsoft.com/office/drawing/2014/main" id="{383C7F00-7B6F-D442-801E-71EFC84CC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393" y="3335133"/>
            <a:ext cx="1613756" cy="1104149"/>
          </a:xfrm>
          <a:prstGeom prst="rect">
            <a:avLst/>
          </a:prstGeom>
        </p:spPr>
      </p:pic>
      <p:pic>
        <p:nvPicPr>
          <p:cNvPr id="22" name="Picture 21" descr="Graphical user interface&#10;&#10;Description automatically generated">
            <a:extLst>
              <a:ext uri="{FF2B5EF4-FFF2-40B4-BE49-F238E27FC236}">
                <a16:creationId xmlns:a16="http://schemas.microsoft.com/office/drawing/2014/main" id="{3C8B3633-0AF7-FA4A-81CB-A1E8FDC31129}"/>
              </a:ext>
            </a:extLst>
          </p:cNvPr>
          <p:cNvPicPr>
            <a:picLocks noChangeAspect="1"/>
          </p:cNvPicPr>
          <p:nvPr/>
        </p:nvPicPr>
        <p:blipFill rotWithShape="1">
          <a:blip r:embed="rId4">
            <a:extLst>
              <a:ext uri="{28A0092B-C50C-407E-A947-70E740481C1C}">
                <a14:useLocalDpi xmlns:a14="http://schemas.microsoft.com/office/drawing/2010/main" val="0"/>
              </a:ext>
            </a:extLst>
          </a:blip>
          <a:srcRect l="35054" r="23286"/>
          <a:stretch/>
        </p:blipFill>
        <p:spPr>
          <a:xfrm>
            <a:off x="5628141" y="3350668"/>
            <a:ext cx="787387" cy="1293165"/>
          </a:xfrm>
          <a:prstGeom prst="rect">
            <a:avLst/>
          </a:prstGeom>
        </p:spPr>
      </p:pic>
      <p:pic>
        <p:nvPicPr>
          <p:cNvPr id="23" name="Picture 22" descr="Icon&#10;&#10;Description automatically generated">
            <a:extLst>
              <a:ext uri="{FF2B5EF4-FFF2-40B4-BE49-F238E27FC236}">
                <a16:creationId xmlns:a16="http://schemas.microsoft.com/office/drawing/2014/main" id="{228B147E-8DD3-174C-906C-AA33BADDE1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1234" y="3429000"/>
            <a:ext cx="1547286" cy="1058669"/>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0F2F4555-2976-C74C-A903-DCAC9B1A0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052" y="3379865"/>
            <a:ext cx="1547287" cy="1058670"/>
          </a:xfrm>
          <a:prstGeom prst="rect">
            <a:avLst/>
          </a:prstGeom>
        </p:spPr>
      </p:pic>
    </p:spTree>
    <p:extLst>
      <p:ext uri="{BB962C8B-B14F-4D97-AF65-F5344CB8AC3E}">
        <p14:creationId xmlns:p14="http://schemas.microsoft.com/office/powerpoint/2010/main" val="373038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xEl>
                                              <p:pRg st="2" end="2"/>
                                            </p:txEl>
                                          </p:spTgt>
                                        </p:tgtEl>
                                        <p:attrNameLst>
                                          <p:attrName>style.visibility</p:attrName>
                                        </p:attrNameLst>
                                      </p:cBhvr>
                                      <p:to>
                                        <p:strVal val="visible"/>
                                      </p:to>
                                    </p:set>
                                    <p:animEffect transition="in" filter="fade">
                                      <p:cBhvr>
                                        <p:cTn id="10" dur="500"/>
                                        <p:tgtEl>
                                          <p:spTgt spid="3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2DCADB-663A-6946-AFF0-7C614507C5C4}"/>
              </a:ext>
            </a:extLst>
          </p:cNvPr>
          <p:cNvSpPr txBox="1"/>
          <p:nvPr/>
        </p:nvSpPr>
        <p:spPr>
          <a:xfrm>
            <a:off x="6839835" y="228600"/>
            <a:ext cx="1924596" cy="830997"/>
          </a:xfrm>
          <a:prstGeom prst="rect">
            <a:avLst/>
          </a:prstGeom>
          <a:noFill/>
        </p:spPr>
        <p:txBody>
          <a:bodyPr wrap="square" rtlCol="0">
            <a:spAutoFit/>
          </a:bodyPr>
          <a:lstStyle/>
          <a:p>
            <a:pPr algn="r"/>
            <a:r>
              <a:rPr lang="en-US" sz="1600" b="1" dirty="0">
                <a:solidFill>
                  <a:srgbClr val="595959"/>
                </a:solidFill>
              </a:rPr>
              <a:t>Projected income </a:t>
            </a:r>
            <a:br>
              <a:rPr lang="en-US" sz="1600" b="1" dirty="0">
                <a:solidFill>
                  <a:srgbClr val="595959"/>
                </a:solidFill>
              </a:rPr>
            </a:br>
            <a:r>
              <a:rPr lang="en-US" sz="1600" b="1" dirty="0">
                <a:solidFill>
                  <a:srgbClr val="595959"/>
                </a:solidFill>
              </a:rPr>
              <a:t>in retirement </a:t>
            </a:r>
            <a:br>
              <a:rPr lang="en-US" sz="1600" b="1" dirty="0">
                <a:solidFill>
                  <a:srgbClr val="595959"/>
                </a:solidFill>
              </a:rPr>
            </a:br>
            <a:r>
              <a:rPr lang="en-US" sz="1600" b="1" dirty="0">
                <a:solidFill>
                  <a:srgbClr val="595959"/>
                </a:solidFill>
              </a:rPr>
              <a:t>[to age 90]</a:t>
            </a:r>
          </a:p>
        </p:txBody>
      </p:sp>
      <p:sp>
        <p:nvSpPr>
          <p:cNvPr id="17" name="Slide Number Placeholder 8">
            <a:extLst>
              <a:ext uri="{FF2B5EF4-FFF2-40B4-BE49-F238E27FC236}">
                <a16:creationId xmlns:a16="http://schemas.microsoft.com/office/drawing/2014/main" id="{16761AAD-A63D-DF42-BB7F-C926219C441F}"/>
              </a:ext>
            </a:extLst>
          </p:cNvPr>
          <p:cNvSpPr txBox="1">
            <a:spLocks/>
          </p:cNvSpPr>
          <p:nvPr/>
        </p:nvSpPr>
        <p:spPr>
          <a:xfrm>
            <a:off x="8686800" y="6481950"/>
            <a:ext cx="419754" cy="391454"/>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8050AC15-6ABB-4FAD-B0B2-AE0233D66458}" type="slidenum">
              <a:rPr lang="en-US" sz="900" smtClean="0">
                <a:solidFill>
                  <a:srgbClr val="53565A"/>
                </a:solidFill>
              </a:rPr>
              <a:pPr algn="r"/>
              <a:t>6</a:t>
            </a:fld>
            <a:endParaRPr lang="en-US" sz="900" dirty="0">
              <a:solidFill>
                <a:srgbClr val="53565A"/>
              </a:solidFill>
            </a:endParaRPr>
          </a:p>
        </p:txBody>
      </p:sp>
      <p:sp>
        <p:nvSpPr>
          <p:cNvPr id="13" name="TextBox 12"/>
          <p:cNvSpPr txBox="1"/>
          <p:nvPr/>
        </p:nvSpPr>
        <p:spPr>
          <a:xfrm>
            <a:off x="190500" y="4259402"/>
            <a:ext cx="8573931" cy="1277273"/>
          </a:xfrm>
          <a:prstGeom prst="rect">
            <a:avLst/>
          </a:prstGeom>
          <a:noFill/>
        </p:spPr>
        <p:txBody>
          <a:bodyPr wrap="square" rtlCol="0">
            <a:spAutoFit/>
          </a:bodyPr>
          <a:lstStyle/>
          <a:p>
            <a:pPr fontAlgn="auto">
              <a:spcBef>
                <a:spcPts val="0"/>
              </a:spcBef>
              <a:spcAft>
                <a:spcPts val="0"/>
              </a:spcAft>
              <a:defRPr/>
            </a:pPr>
            <a:r>
              <a:rPr lang="en-US" sz="1100" kern="0" dirty="0"/>
              <a:t>The illustrations above assume a retirement age of 65 and that the individual receives the monthly retirement payment shown until age 90. The amount saved until retirement assumes an annual investment return of 6%. The monthly payment amount in retirement assumes an annual investment return of 5%. The investment performance shown does not represent the return of any particular investment and does not guarantee any future rate of return.</a:t>
            </a:r>
            <a:br>
              <a:rPr lang="en-US" sz="1100" kern="0" dirty="0"/>
            </a:br>
            <a:endParaRPr lang="en-US" sz="1100" kern="0" dirty="0"/>
          </a:p>
          <a:p>
            <a:pPr fontAlgn="auto">
              <a:spcBef>
                <a:spcPts val="0"/>
              </a:spcBef>
              <a:spcAft>
                <a:spcPts val="0"/>
              </a:spcAft>
              <a:defRPr/>
            </a:pPr>
            <a:r>
              <a:rPr lang="en-US" sz="1100" kern="0" dirty="0"/>
              <a:t>The income in retirement does not reflect any taxes or penalties that may be due upon distribution. Withdrawals from a tax-deferred account before age 59½ are subject to a 10% federal penalty tax unless an exception applies.</a:t>
            </a:r>
            <a:endParaRPr lang="en-US" sz="1100" dirty="0"/>
          </a:p>
        </p:txBody>
      </p:sp>
      <p:sp>
        <p:nvSpPr>
          <p:cNvPr id="9" name="Title 3"/>
          <p:cNvSpPr txBox="1">
            <a:spLocks/>
          </p:cNvSpPr>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chemeClr val="tx1"/>
                </a:solidFill>
                <a:latin typeface="+mj-lt"/>
                <a:ea typeface="+mj-ea"/>
                <a:cs typeface="+mj-cs"/>
              </a:defRPr>
            </a:lvl1pPr>
          </a:lstStyle>
          <a:p>
            <a:pPr fontAlgn="auto">
              <a:lnSpc>
                <a:spcPts val="3000"/>
              </a:lnSpc>
              <a:spcAft>
                <a:spcPts val="0"/>
              </a:spcAft>
            </a:pPr>
            <a:r>
              <a:rPr lang="en-US" sz="2800" dirty="0">
                <a:solidFill>
                  <a:schemeClr val="accent1"/>
                </a:solidFill>
                <a:latin typeface="Arial" panose="020B0604020202020204" pitchFamily="34" charset="0"/>
                <a:cs typeface="Arial" panose="020B0604020202020204" pitchFamily="34" charset="0"/>
              </a:rPr>
              <a:t>Put time on your side</a:t>
            </a:r>
          </a:p>
        </p:txBody>
      </p:sp>
      <p:pic>
        <p:nvPicPr>
          <p:cNvPr id="3" name="Picture 2">
            <a:extLst>
              <a:ext uri="{FF2B5EF4-FFF2-40B4-BE49-F238E27FC236}">
                <a16:creationId xmlns:a16="http://schemas.microsoft.com/office/drawing/2014/main" id="{A5660378-146B-49F3-885F-BCC0901EF1EC}"/>
              </a:ext>
            </a:extLst>
          </p:cNvPr>
          <p:cNvPicPr>
            <a:picLocks noChangeAspect="1"/>
          </p:cNvPicPr>
          <p:nvPr/>
        </p:nvPicPr>
        <p:blipFill>
          <a:blip r:embed="rId3"/>
          <a:stretch>
            <a:fillRect/>
          </a:stretch>
        </p:blipFill>
        <p:spPr>
          <a:xfrm>
            <a:off x="190500" y="1414456"/>
            <a:ext cx="8846005" cy="2844946"/>
          </a:xfrm>
          <a:prstGeom prst="rect">
            <a:avLst/>
          </a:prstGeom>
        </p:spPr>
      </p:pic>
    </p:spTree>
    <p:extLst>
      <p:ext uri="{BB962C8B-B14F-4D97-AF65-F5344CB8AC3E}">
        <p14:creationId xmlns:p14="http://schemas.microsoft.com/office/powerpoint/2010/main" val="18179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7358F241-AF6F-7E4F-8451-7D64D9B8875E}"/>
              </a:ext>
            </a:extLst>
          </p:cNvPr>
          <p:cNvSpPr>
            <a:spLocks noGrp="1"/>
          </p:cNvSpPr>
          <p:nvPr>
            <p:ph sz="quarter" idx="12"/>
          </p:nvPr>
        </p:nvSpPr>
        <p:spPr>
          <a:xfrm>
            <a:off x="457200" y="1143000"/>
            <a:ext cx="8286750" cy="4076700"/>
          </a:xfrm>
          <a:solidFill>
            <a:srgbClr val="FFFFFF"/>
          </a:solidFill>
        </p:spPr>
        <p:txBody>
          <a:bodyPr/>
          <a:lstStyle/>
          <a:p>
            <a:pPr>
              <a:buClr>
                <a:srgbClr val="A8A093"/>
              </a:buClr>
              <a:buFont typeface="Wingdings" panose="05000000000000000000" pitchFamily="2" charset="2"/>
              <a:buChar char="§"/>
              <a:tabLst>
                <a:tab pos="350838" algn="l"/>
              </a:tabLst>
            </a:pPr>
            <a:r>
              <a:rPr lang="en-US" b="1" dirty="0">
                <a:solidFill>
                  <a:schemeClr val="accent1"/>
                </a:solidFill>
              </a:rPr>
              <a:t>Convenience</a:t>
            </a:r>
          </a:p>
          <a:p>
            <a:pPr lvl="1">
              <a:buClr>
                <a:schemeClr val="accent1"/>
              </a:buClr>
              <a:tabLst>
                <a:tab pos="350838" algn="l"/>
              </a:tabLst>
            </a:pPr>
            <a:r>
              <a:rPr lang="en-US" dirty="0"/>
              <a:t>Automatic payroll deductions will be deposited directly in your account.</a:t>
            </a:r>
            <a:endParaRPr lang="en-US" dirty="0">
              <a:solidFill>
                <a:schemeClr val="bg1"/>
              </a:solidFill>
            </a:endParaRPr>
          </a:p>
          <a:p>
            <a:pPr>
              <a:buClr>
                <a:srgbClr val="A8A093"/>
              </a:buClr>
              <a:buFont typeface="Wingdings" panose="05000000000000000000" pitchFamily="2" charset="2"/>
              <a:buChar char="§"/>
              <a:tabLst>
                <a:tab pos="350838" algn="l"/>
              </a:tabLst>
            </a:pPr>
            <a:r>
              <a:rPr lang="en-US" b="1" dirty="0">
                <a:solidFill>
                  <a:schemeClr val="accent1"/>
                </a:solidFill>
              </a:rPr>
              <a:t>Ownership</a:t>
            </a:r>
          </a:p>
          <a:p>
            <a:pPr lvl="1">
              <a:buClr>
                <a:schemeClr val="accent1"/>
              </a:buClr>
              <a:tabLst>
                <a:tab pos="350838" algn="l"/>
              </a:tabLst>
            </a:pPr>
            <a:r>
              <a:rPr lang="en-US" dirty="0"/>
              <a:t>Your contributions and earnings belong to you.</a:t>
            </a:r>
            <a:endParaRPr lang="en-US" b="1" dirty="0"/>
          </a:p>
          <a:p>
            <a:pPr>
              <a:buClr>
                <a:srgbClr val="A8A093"/>
              </a:buClr>
              <a:buFont typeface="Wingdings" panose="05000000000000000000" pitchFamily="2" charset="2"/>
              <a:buChar char="§"/>
              <a:tabLst>
                <a:tab pos="350838" algn="l"/>
              </a:tabLst>
            </a:pPr>
            <a:r>
              <a:rPr lang="en-US" b="1" dirty="0">
                <a:solidFill>
                  <a:schemeClr val="accent1"/>
                </a:solidFill>
              </a:rPr>
              <a:t>Pretax savings advantages</a:t>
            </a:r>
          </a:p>
          <a:p>
            <a:pPr lvl="1">
              <a:buClr>
                <a:schemeClr val="accent1"/>
              </a:buClr>
              <a:tabLst>
                <a:tab pos="350838" algn="l"/>
              </a:tabLst>
            </a:pPr>
            <a:r>
              <a:rPr lang="en-US" dirty="0"/>
              <a:t>Your money is invested before taxes and you won’t need to pay tax on it until it’s withdrawn. </a:t>
            </a:r>
          </a:p>
        </p:txBody>
      </p:sp>
      <p:sp>
        <p:nvSpPr>
          <p:cNvPr id="12" name="Title 3">
            <a:extLst>
              <a:ext uri="{FF2B5EF4-FFF2-40B4-BE49-F238E27FC236}">
                <a16:creationId xmlns:a16="http://schemas.microsoft.com/office/drawing/2014/main" id="{BFE03D40-17D0-AA4B-8E57-2345A0B4A6CA}"/>
              </a:ext>
            </a:extLst>
          </p:cNvPr>
          <p:cNvSpPr>
            <a:spLocks noGrp="1"/>
          </p:cNvSpPr>
          <p:nvPr>
            <p:ph type="title"/>
          </p:nvPr>
        </p:nvSpPr>
        <p:spPr bwMode="auto">
          <a:xfrm>
            <a:off x="457200" y="228600"/>
            <a:ext cx="82296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Why use your plan?</a:t>
            </a:r>
          </a:p>
        </p:txBody>
      </p:sp>
      <p:sp>
        <p:nvSpPr>
          <p:cNvPr id="13" name="Slide Number Placeholder 2">
            <a:extLst>
              <a:ext uri="{FF2B5EF4-FFF2-40B4-BE49-F238E27FC236}">
                <a16:creationId xmlns:a16="http://schemas.microsoft.com/office/drawing/2014/main" id="{317BD1E7-C8F6-8849-BF15-4087E8D22394}"/>
              </a:ext>
            </a:extLst>
          </p:cNvPr>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7</a:t>
            </a:fld>
            <a:endParaRPr lang="en-US" dirty="0">
              <a:solidFill>
                <a:srgbClr val="53565A"/>
              </a:solidFill>
            </a:endParaRPr>
          </a:p>
        </p:txBody>
      </p:sp>
    </p:spTree>
    <p:extLst>
      <p:ext uri="{BB962C8B-B14F-4D97-AF65-F5344CB8AC3E}">
        <p14:creationId xmlns:p14="http://schemas.microsoft.com/office/powerpoint/2010/main" val="26873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fade">
                                      <p:cBhvr>
                                        <p:cTn id="13" dur="500"/>
                                        <p:tgtEl>
                                          <p:spTgt spid="11">
                                            <p:txEl>
                                              <p:pRg st="1" end="1"/>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500"/>
                                        <p:tgtEl>
                                          <p:spTgt spid="11">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fade">
                                      <p:cBhvr>
                                        <p:cTn id="24" dur="500"/>
                                        <p:tgtEl>
                                          <p:spTgt spid="11">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t>Why use your plan?</a:t>
            </a:r>
          </a:p>
        </p:txBody>
      </p:sp>
      <p:sp>
        <p:nvSpPr>
          <p:cNvPr id="3" name="Slide Number Placeholder 2"/>
          <p:cNvSpPr>
            <a:spLocks noGrp="1"/>
          </p:cNvSpPr>
          <p:nvPr>
            <p:ph type="sldNum" sz="quarter" idx="4"/>
          </p:nvPr>
        </p:nvSpPr>
        <p:spPr>
          <a:xfrm>
            <a:off x="8686800" y="6481950"/>
            <a:ext cx="419754" cy="391454"/>
          </a:xfrm>
        </p:spPr>
        <p:txBody>
          <a:bodyPr/>
          <a:lstStyle/>
          <a:p>
            <a:fld id="{8050AC15-6ABB-4FAD-B0B2-AE0233D66458}" type="slidenum">
              <a:rPr lang="en-US" smtClean="0">
                <a:solidFill>
                  <a:srgbClr val="53565A"/>
                </a:solidFill>
              </a:rPr>
              <a:pPr/>
              <a:t>8</a:t>
            </a:fld>
            <a:endParaRPr lang="en-US" dirty="0">
              <a:solidFill>
                <a:srgbClr val="53565A"/>
              </a:solidFill>
            </a:endParaRPr>
          </a:p>
        </p:txBody>
      </p:sp>
      <p:sp>
        <p:nvSpPr>
          <p:cNvPr id="12" name="Content Placeholder 1">
            <a:extLst>
              <a:ext uri="{FF2B5EF4-FFF2-40B4-BE49-F238E27FC236}">
                <a16:creationId xmlns:a16="http://schemas.microsoft.com/office/drawing/2014/main" id="{92547A51-2497-534A-8322-CC63D7B2627B}"/>
              </a:ext>
            </a:extLst>
          </p:cNvPr>
          <p:cNvSpPr>
            <a:spLocks noGrp="1"/>
          </p:cNvSpPr>
          <p:nvPr>
            <p:ph sz="quarter" idx="12"/>
          </p:nvPr>
        </p:nvSpPr>
        <p:spPr>
          <a:xfrm>
            <a:off x="437933" y="1116330"/>
            <a:ext cx="8286750" cy="1113636"/>
          </a:xfrm>
          <a:solidFill>
            <a:srgbClr val="FFFFFF"/>
          </a:solidFill>
        </p:spPr>
        <p:txBody>
          <a:bodyPr/>
          <a:lstStyle/>
          <a:p>
            <a:pPr marL="0" indent="0">
              <a:buClr>
                <a:srgbClr val="A8A093"/>
              </a:buClr>
              <a:buNone/>
              <a:tabLst>
                <a:tab pos="350838" algn="l"/>
              </a:tabLst>
            </a:pPr>
            <a:r>
              <a:rPr lang="en-US" b="1" dirty="0">
                <a:solidFill>
                  <a:schemeClr val="accent1"/>
                </a:solidFill>
              </a:rPr>
              <a:t>Pretax savings advantages</a:t>
            </a:r>
            <a:br>
              <a:rPr lang="en-US" dirty="0">
                <a:solidFill>
                  <a:schemeClr val="accent1"/>
                </a:solidFill>
              </a:rPr>
            </a:br>
            <a:r>
              <a:rPr lang="en-US" dirty="0"/>
              <a:t>The impact on your paycheck may be less than the amount you contribute due to the plan’s tax advantages.</a:t>
            </a:r>
            <a:endParaRPr lang="en-US" dirty="0">
              <a:solidFill>
                <a:schemeClr val="bg1"/>
              </a:solidFill>
            </a:endParaRPr>
          </a:p>
          <a:p>
            <a:pPr marL="0" indent="0">
              <a:buClr>
                <a:srgbClr val="A8A093"/>
              </a:buClr>
              <a:buNone/>
              <a:tabLst>
                <a:tab pos="350838" algn="l"/>
              </a:tabLst>
            </a:pPr>
            <a:endParaRPr lang="en-US" b="1" dirty="0">
              <a:solidFill>
                <a:srgbClr val="004071"/>
              </a:solidFill>
            </a:endParaRPr>
          </a:p>
          <a:p>
            <a:pPr marL="0" indent="0">
              <a:buClr>
                <a:srgbClr val="A8A093"/>
              </a:buClr>
              <a:buNone/>
              <a:tabLst>
                <a:tab pos="350838" algn="l"/>
              </a:tabLst>
            </a:pPr>
            <a:endParaRPr lang="en-US" b="1" dirty="0">
              <a:solidFill>
                <a:srgbClr val="004071"/>
              </a:solidFill>
            </a:endParaRPr>
          </a:p>
          <a:p>
            <a:pPr marL="457200" lvl="1" indent="0">
              <a:buClr>
                <a:srgbClr val="004071"/>
              </a:buClr>
              <a:buNone/>
              <a:tabLst>
                <a:tab pos="350838" algn="l"/>
              </a:tabLst>
            </a:pPr>
            <a:r>
              <a:rPr lang="en-US" dirty="0">
                <a:solidFill>
                  <a:schemeClr val="bg1"/>
                </a:solidFill>
              </a:rPr>
              <a:t>. </a:t>
            </a:r>
            <a:endParaRPr lang="en-US" dirty="0"/>
          </a:p>
        </p:txBody>
      </p:sp>
      <p:sp>
        <p:nvSpPr>
          <p:cNvPr id="13" name="TextBox 12">
            <a:extLst>
              <a:ext uri="{FF2B5EF4-FFF2-40B4-BE49-F238E27FC236}">
                <a16:creationId xmlns:a16="http://schemas.microsoft.com/office/drawing/2014/main" id="{7C818FF0-95C8-B943-A4DD-80433F51E752}"/>
              </a:ext>
            </a:extLst>
          </p:cNvPr>
          <p:cNvSpPr txBox="1"/>
          <p:nvPr/>
        </p:nvSpPr>
        <p:spPr>
          <a:xfrm>
            <a:off x="420427" y="4255738"/>
            <a:ext cx="8303146" cy="1107996"/>
          </a:xfrm>
          <a:prstGeom prst="rect">
            <a:avLst/>
          </a:prstGeom>
          <a:noFill/>
        </p:spPr>
        <p:txBody>
          <a:bodyPr wrap="square" rtlCol="0">
            <a:spAutoFit/>
          </a:bodyPr>
          <a:lstStyle/>
          <a:p>
            <a:r>
              <a:rPr lang="en-US" sz="1100" dirty="0"/>
              <a:t>Assumes annual compensation of $50,000 paid at a bi-weekly frequency. This illustrative deduction from your pay assumes a hypothetical 20% federal tax rate and (</a:t>
            </a:r>
            <a:r>
              <a:rPr lang="en-US" sz="1100" dirty="0" err="1"/>
              <a:t>i</a:t>
            </a:r>
            <a:r>
              <a:rPr lang="en-US" sz="1100" dirty="0"/>
              <a:t>) may not reflect the federal tax rate currently in use; and (ii) does not consider the impact of state and local taxes or the actual rate that you may pay. To determine your federal tax rate, visit www.irs.gov or consult your tax advisor. The IRS limits the maximum contribution you can save from your pay in 2023 to $22,500. Once you reach this limit for the year, you will not be able to make further contributions for the remainder of the year and may miss out on further employer matching contributions. This illustration assumes you make equal contributions each pay period throughout the year. </a:t>
            </a:r>
            <a:endParaRPr lang="en-US" sz="1100" dirty="0">
              <a:solidFill>
                <a:schemeClr val="bg1"/>
              </a:solidFill>
            </a:endParaRPr>
          </a:p>
        </p:txBody>
      </p:sp>
      <p:graphicFrame>
        <p:nvGraphicFramePr>
          <p:cNvPr id="15" name="Table 14">
            <a:extLst>
              <a:ext uri="{FF2B5EF4-FFF2-40B4-BE49-F238E27FC236}">
                <a16:creationId xmlns:a16="http://schemas.microsoft.com/office/drawing/2014/main" id="{F80B6517-2A35-654B-910F-54E3CA67DD29}"/>
              </a:ext>
            </a:extLst>
          </p:cNvPr>
          <p:cNvGraphicFramePr>
            <a:graphicFrameLocks noGrp="1"/>
          </p:cNvGraphicFramePr>
          <p:nvPr>
            <p:extLst>
              <p:ext uri="{D42A27DB-BD31-4B8C-83A1-F6EECF244321}">
                <p14:modId xmlns:p14="http://schemas.microsoft.com/office/powerpoint/2010/main" val="2627644540"/>
              </p:ext>
            </p:extLst>
          </p:nvPr>
        </p:nvGraphicFramePr>
        <p:xfrm>
          <a:off x="457200" y="2428742"/>
          <a:ext cx="7691378" cy="1065784"/>
        </p:xfrm>
        <a:graphic>
          <a:graphicData uri="http://schemas.openxmlformats.org/drawingml/2006/table">
            <a:tbl>
              <a:tblPr firstRow="1" bandRow="1">
                <a:tableStyleId>{5C22544A-7EE6-4342-B048-85BDC9FD1C3A}</a:tableStyleId>
              </a:tblPr>
              <a:tblGrid>
                <a:gridCol w="3960794">
                  <a:extLst>
                    <a:ext uri="{9D8B030D-6E8A-4147-A177-3AD203B41FA5}">
                      <a16:colId xmlns:a16="http://schemas.microsoft.com/office/drawing/2014/main" val="3919445804"/>
                    </a:ext>
                  </a:extLst>
                </a:gridCol>
                <a:gridCol w="932646">
                  <a:extLst>
                    <a:ext uri="{9D8B030D-6E8A-4147-A177-3AD203B41FA5}">
                      <a16:colId xmlns:a16="http://schemas.microsoft.com/office/drawing/2014/main" val="94272894"/>
                    </a:ext>
                  </a:extLst>
                </a:gridCol>
                <a:gridCol w="932646">
                  <a:extLst>
                    <a:ext uri="{9D8B030D-6E8A-4147-A177-3AD203B41FA5}">
                      <a16:colId xmlns:a16="http://schemas.microsoft.com/office/drawing/2014/main" val="3729069880"/>
                    </a:ext>
                  </a:extLst>
                </a:gridCol>
                <a:gridCol w="932646">
                  <a:extLst>
                    <a:ext uri="{9D8B030D-6E8A-4147-A177-3AD203B41FA5}">
                      <a16:colId xmlns:a16="http://schemas.microsoft.com/office/drawing/2014/main" val="797207132"/>
                    </a:ext>
                  </a:extLst>
                </a:gridCol>
                <a:gridCol w="932646">
                  <a:extLst>
                    <a:ext uri="{9D8B030D-6E8A-4147-A177-3AD203B41FA5}">
                      <a16:colId xmlns:a16="http://schemas.microsoft.com/office/drawing/2014/main" val="2703592989"/>
                    </a:ext>
                  </a:extLst>
                </a:gridCol>
              </a:tblGrid>
              <a:tr h="370840">
                <a:tc>
                  <a:txBody>
                    <a:bodyPr/>
                    <a:lstStyle/>
                    <a:p>
                      <a:r>
                        <a:rPr lang="en-US" sz="1600" dirty="0">
                          <a:solidFill>
                            <a:srgbClr val="FFFFFF"/>
                          </a:solidFill>
                        </a:rPr>
                        <a:t>Savings rate: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dirty="0">
                          <a:solidFill>
                            <a:srgbClr val="FFFFFF"/>
                          </a:solidFill>
                        </a:rPr>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dirty="0">
                          <a:solidFill>
                            <a:srgbClr val="FFFFFF"/>
                          </a:solidFill>
                        </a:rPr>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dirty="0">
                          <a:solidFill>
                            <a:srgbClr val="FFFFFF"/>
                          </a:solidFill>
                        </a:rPr>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dirty="0">
                          <a:solidFill>
                            <a:srgbClr val="FFFFFF"/>
                          </a:solidFill>
                        </a:rPr>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11083633"/>
                  </a:ext>
                </a:extLst>
              </a:tr>
              <a:tr h="347472">
                <a:tc>
                  <a:txBody>
                    <a:bodyPr/>
                    <a:lstStyle/>
                    <a:p>
                      <a:r>
                        <a:rPr lang="en-US" sz="1200" dirty="0"/>
                        <a:t>Value of your contribution</a:t>
                      </a: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t>$250.00</a:t>
                      </a:r>
                    </a:p>
                  </a:txBody>
                  <a:tcPr marR="18288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t>$208.33</a:t>
                      </a:r>
                    </a:p>
                  </a:txBody>
                  <a:tcPr marR="18288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t>$166.67</a:t>
                      </a:r>
                    </a:p>
                  </a:txBody>
                  <a:tcPr marR="18288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200" dirty="0"/>
                        <a:t>$125.00</a:t>
                      </a:r>
                    </a:p>
                  </a:txBody>
                  <a:tcPr marR="182880"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5415356"/>
                  </a:ext>
                </a:extLst>
              </a:tr>
              <a:tr h="347472">
                <a:tc>
                  <a:txBody>
                    <a:bodyPr/>
                    <a:lstStyle/>
                    <a:p>
                      <a:r>
                        <a:rPr lang="en-US" sz="1200" b="1" dirty="0">
                          <a:solidFill>
                            <a:srgbClr val="96151D"/>
                          </a:solidFill>
                        </a:rPr>
                        <a:t>Actual deduction from your pay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r"/>
                      <a:r>
                        <a:rPr lang="en-US" sz="1200" b="1" dirty="0">
                          <a:solidFill>
                            <a:srgbClr val="96151D"/>
                          </a:solidFill>
                        </a:rPr>
                        <a:t>$200.00</a:t>
                      </a:r>
                    </a:p>
                  </a:txBody>
                  <a:tcPr marR="18288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r"/>
                      <a:r>
                        <a:rPr lang="en-US" sz="1200" b="1" dirty="0">
                          <a:solidFill>
                            <a:srgbClr val="96151D"/>
                          </a:solidFill>
                        </a:rPr>
                        <a:t>$166.67</a:t>
                      </a:r>
                    </a:p>
                  </a:txBody>
                  <a:tcPr marR="18288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r"/>
                      <a:r>
                        <a:rPr lang="en-US" sz="1200" b="1" dirty="0">
                          <a:solidFill>
                            <a:srgbClr val="96151D"/>
                          </a:solidFill>
                        </a:rPr>
                        <a:t>$133.33</a:t>
                      </a:r>
                    </a:p>
                  </a:txBody>
                  <a:tcPr marR="18288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tc>
                  <a:txBody>
                    <a:bodyPr/>
                    <a:lstStyle/>
                    <a:p>
                      <a:pPr algn="r"/>
                      <a:r>
                        <a:rPr lang="en-US" sz="1200" b="1" dirty="0">
                          <a:solidFill>
                            <a:srgbClr val="96151D"/>
                          </a:solidFill>
                        </a:rPr>
                        <a:t>$100.00</a:t>
                      </a:r>
                    </a:p>
                  </a:txBody>
                  <a:tcPr marR="18288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E0E0"/>
                    </a:solidFill>
                  </a:tcPr>
                </a:tc>
                <a:extLst>
                  <a:ext uri="{0D108BD9-81ED-4DB2-BD59-A6C34878D82A}">
                    <a16:rowId xmlns:a16="http://schemas.microsoft.com/office/drawing/2014/main" val="2589727292"/>
                  </a:ext>
                </a:extLst>
              </a:tr>
            </a:tbl>
          </a:graphicData>
        </a:graphic>
      </p:graphicFrame>
    </p:spTree>
    <p:extLst>
      <p:ext uri="{BB962C8B-B14F-4D97-AF65-F5344CB8AC3E}">
        <p14:creationId xmlns:p14="http://schemas.microsoft.com/office/powerpoint/2010/main" val="61265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33400"/>
            <a:ext cx="9144000"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0" lvl="0" eaLnBrk="0" hangingPunct="0">
              <a:spcBef>
                <a:spcPct val="20000"/>
              </a:spcBef>
              <a:buClr>
                <a:srgbClr val="9BBB59"/>
              </a:buClr>
            </a:pPr>
            <a:r>
              <a:rPr lang="en-US" sz="2600" b="1" dirty="0">
                <a:solidFill>
                  <a:schemeClr val="tx1"/>
                </a:solidFill>
              </a:rPr>
              <a:t>Consider a different type </a:t>
            </a:r>
            <a:br>
              <a:rPr lang="en-US" sz="2600" b="1" dirty="0">
                <a:solidFill>
                  <a:schemeClr val="tx1"/>
                </a:solidFill>
              </a:rPr>
            </a:br>
            <a:r>
              <a:rPr lang="en-US" sz="2600" b="1" dirty="0">
                <a:solidFill>
                  <a:schemeClr val="tx1"/>
                </a:solidFill>
              </a:rPr>
              <a:t>of tax advantage: </a:t>
            </a:r>
            <a:r>
              <a:rPr lang="en-US" sz="2600" b="1" dirty="0">
                <a:solidFill>
                  <a:srgbClr val="96151D"/>
                </a:solidFill>
              </a:rPr>
              <a:t>Roth </a:t>
            </a:r>
          </a:p>
          <a:p>
            <a:pPr marL="2857500" lvl="0" eaLnBrk="0" hangingPunct="0">
              <a:spcBef>
                <a:spcPct val="20000"/>
              </a:spcBef>
              <a:spcAft>
                <a:spcPts val="600"/>
              </a:spcAft>
              <a:buClr>
                <a:srgbClr val="FFFFFF"/>
              </a:buClr>
            </a:pPr>
            <a:r>
              <a:rPr lang="en-US" dirty="0">
                <a:solidFill>
                  <a:schemeClr val="tx1"/>
                </a:solidFill>
              </a:rPr>
              <a:t>This feature allows you to pay taxes upfront so you can make tax-free withdrawals later. </a:t>
            </a:r>
          </a:p>
          <a:p>
            <a:pPr marL="2857500" lvl="0" eaLnBrk="0" hangingPunct="0">
              <a:spcBef>
                <a:spcPct val="20000"/>
              </a:spcBef>
              <a:spcAft>
                <a:spcPts val="600"/>
              </a:spcAft>
              <a:buClr>
                <a:srgbClr val="FFFFFF"/>
              </a:buClr>
            </a:pPr>
            <a:r>
              <a:rPr lang="en-US" dirty="0">
                <a:solidFill>
                  <a:schemeClr val="tx1"/>
                </a:solidFill>
              </a:rPr>
              <a:t>Even earnings are tax-free when certain withdrawal requirements are met.</a:t>
            </a:r>
          </a:p>
          <a:p>
            <a:pPr marL="2857500" lvl="0" eaLnBrk="0" hangingPunct="0">
              <a:spcBef>
                <a:spcPct val="20000"/>
              </a:spcBef>
              <a:buClr>
                <a:srgbClr val="FFFFFF"/>
              </a:buClr>
            </a:pPr>
            <a:r>
              <a:rPr lang="en-US" dirty="0">
                <a:solidFill>
                  <a:schemeClr val="tx1"/>
                </a:solidFill>
              </a:rPr>
              <a:t>Withdrawals from a Roth 401(k) are tax free if you are over age 59½ and have held the account for at least five years.  If you take a withdrawal from your Roth 401(k) account before age 59½ and less than five years, a portion of the withdrawal may be subject to ordinary income tax or a 10% federal penalty tax, or both. (A separate five-year period applies for each conversion and begins on the first day of the year in which the contribution is made.)</a:t>
            </a:r>
          </a:p>
        </p:txBody>
      </p:sp>
      <p:sp>
        <p:nvSpPr>
          <p:cNvPr id="6" name="Rectangle 5"/>
          <p:cNvSpPr/>
          <p:nvPr/>
        </p:nvSpPr>
        <p:spPr>
          <a:xfrm>
            <a:off x="539325" y="2217420"/>
            <a:ext cx="2135985" cy="2042160"/>
          </a:xfrm>
          <a:prstGeom prst="rect">
            <a:avLst/>
          </a:prstGeom>
          <a:solidFill>
            <a:srgbClr val="96151D"/>
          </a:solidFill>
          <a:ln>
            <a:solidFill>
              <a:srgbClr val="B30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FFFF"/>
                </a:solidFill>
              </a:rPr>
              <a:t>What about Roth?</a:t>
            </a:r>
            <a:endParaRPr lang="en-US" sz="2800" dirty="0">
              <a:ln>
                <a:solidFill>
                  <a:srgbClr val="E57200"/>
                </a:solidFill>
              </a:ln>
              <a:solidFill>
                <a:srgbClr val="FFFFFF"/>
              </a:solidFill>
            </a:endParaRPr>
          </a:p>
        </p:txBody>
      </p:sp>
      <p:sp>
        <p:nvSpPr>
          <p:cNvPr id="3" name="Slide Number Placeholder 2"/>
          <p:cNvSpPr>
            <a:spLocks noGrp="1"/>
          </p:cNvSpPr>
          <p:nvPr>
            <p:ph type="sldNum" sz="quarter" idx="13"/>
          </p:nvPr>
        </p:nvSpPr>
        <p:spPr>
          <a:xfrm>
            <a:off x="8686800" y="6481950"/>
            <a:ext cx="419754" cy="391454"/>
          </a:xfrm>
          <a:prstGeom prst="rect">
            <a:avLst/>
          </a:prstGeom>
        </p:spPr>
        <p:txBody>
          <a:bodyPr anchor="ctr"/>
          <a:lstStyle>
            <a:defPPr>
              <a:defRPr lang="en-US"/>
            </a:defPPr>
            <a:lvl1pPr algn="r" rtl="0" fontAlgn="base">
              <a:spcBef>
                <a:spcPct val="0"/>
              </a:spcBef>
              <a:spcAft>
                <a:spcPct val="0"/>
              </a:spcAft>
              <a:defRPr sz="9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8050AC15-6ABB-4FAD-B0B2-AE0233D66458}" type="slidenum">
              <a:rPr lang="en-US" smtClean="0">
                <a:solidFill>
                  <a:srgbClr val="53565A"/>
                </a:solidFill>
              </a:rPr>
              <a:pPr/>
              <a:t>9</a:t>
            </a:fld>
            <a:endParaRPr lang="en-US" dirty="0">
              <a:solidFill>
                <a:srgbClr val="53565A"/>
              </a:solidFill>
            </a:endParaRPr>
          </a:p>
        </p:txBody>
      </p:sp>
      <p:sp>
        <p:nvSpPr>
          <p:cNvPr id="7" name="Title 3">
            <a:extLst>
              <a:ext uri="{FF2B5EF4-FFF2-40B4-BE49-F238E27FC236}">
                <a16:creationId xmlns:a16="http://schemas.microsoft.com/office/drawing/2014/main" id="{0C14EFE9-84E5-784B-BD28-0E236EEE2FF1}"/>
              </a:ext>
            </a:extLst>
          </p:cNvPr>
          <p:cNvSpPr txBox="1">
            <a:spLocks/>
          </p:cNvSpPr>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ts val="3000"/>
              </a:lnSpc>
              <a:spcBef>
                <a:spcPct val="0"/>
              </a:spcBef>
              <a:buNone/>
              <a:defRPr sz="2800" b="0" kern="1200">
                <a:solidFill>
                  <a:srgbClr val="39607A"/>
                </a:solidFill>
                <a:latin typeface="+mj-lt"/>
                <a:ea typeface="+mj-ea"/>
                <a:cs typeface="+mj-cs"/>
              </a:defRPr>
            </a:lvl1pPr>
          </a:lstStyle>
          <a:p>
            <a:pPr fontAlgn="auto">
              <a:spcAft>
                <a:spcPts val="0"/>
              </a:spcAft>
            </a:pPr>
            <a:r>
              <a:rPr lang="en-US" dirty="0">
                <a:solidFill>
                  <a:schemeClr val="accent1"/>
                </a:solidFill>
              </a:rPr>
              <a:t>Why use your plan?</a:t>
            </a:r>
          </a:p>
        </p:txBody>
      </p:sp>
      <p:sp>
        <p:nvSpPr>
          <p:cNvPr id="8" name="TextBox 7">
            <a:extLst>
              <a:ext uri="{FF2B5EF4-FFF2-40B4-BE49-F238E27FC236}">
                <a16:creationId xmlns:a16="http://schemas.microsoft.com/office/drawing/2014/main" id="{499D71CA-6DEF-4F03-B820-D72AAE358466}"/>
              </a:ext>
            </a:extLst>
          </p:cNvPr>
          <p:cNvSpPr txBox="1"/>
          <p:nvPr/>
        </p:nvSpPr>
        <p:spPr>
          <a:xfrm>
            <a:off x="5396581" y="228600"/>
            <a:ext cx="3517295" cy="738664"/>
          </a:xfrm>
          <a:prstGeom prst="rect">
            <a:avLst/>
          </a:prstGeom>
          <a:solidFill>
            <a:srgbClr val="FFFF00"/>
          </a:solidFill>
        </p:spPr>
        <p:txBody>
          <a:bodyPr wrap="square" lIns="0" rIns="0" rtlCol="0">
            <a:spAutoFit/>
          </a:bodyPr>
          <a:lstStyle/>
          <a:p>
            <a:pPr algn="ctr"/>
            <a:r>
              <a:rPr lang="en-US" sz="1400" b="1" dirty="0">
                <a:solidFill>
                  <a:srgbClr val="C00000"/>
                </a:solidFill>
              </a:rPr>
              <a:t>OPTIONAL SLIDE</a:t>
            </a:r>
          </a:p>
          <a:p>
            <a:pPr algn="ctr"/>
            <a:r>
              <a:rPr lang="en-US" sz="1400" dirty="0">
                <a:solidFill>
                  <a:srgbClr val="C00000"/>
                </a:solidFill>
              </a:rPr>
              <a:t>Delete this box if using this slide </a:t>
            </a:r>
            <a:r>
              <a:rPr lang="en-US" sz="1400" b="1" dirty="0">
                <a:solidFill>
                  <a:srgbClr val="C00000"/>
                </a:solidFill>
              </a:rPr>
              <a:t>OR</a:t>
            </a:r>
            <a:r>
              <a:rPr lang="en-US" sz="1400" dirty="0">
                <a:solidFill>
                  <a:srgbClr val="C00000"/>
                </a:solidFill>
              </a:rPr>
              <a:t> </a:t>
            </a:r>
          </a:p>
          <a:p>
            <a:pPr algn="ctr"/>
            <a:r>
              <a:rPr lang="en-US" sz="1400" dirty="0">
                <a:solidFill>
                  <a:srgbClr val="C00000"/>
                </a:solidFill>
              </a:rPr>
              <a:t>Delete entire slide if not applicable to plan</a:t>
            </a:r>
            <a:r>
              <a:rPr lang="en-US" sz="1400" dirty="0">
                <a:solidFill>
                  <a:srgbClr val="FF0000"/>
                </a:solidFill>
              </a:rPr>
              <a:t>.</a:t>
            </a:r>
          </a:p>
        </p:txBody>
      </p:sp>
    </p:spTree>
    <p:extLst>
      <p:ext uri="{BB962C8B-B14F-4D97-AF65-F5344CB8AC3E}">
        <p14:creationId xmlns:p14="http://schemas.microsoft.com/office/powerpoint/2010/main" val="91259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A8A093"/>
      </a:dk2>
      <a:lt2>
        <a:srgbClr val="EEECE1"/>
      </a:lt2>
      <a:accent1>
        <a:srgbClr val="96151D"/>
      </a:accent1>
      <a:accent2>
        <a:srgbClr val="000000"/>
      </a:accent2>
      <a:accent3>
        <a:srgbClr val="FFFFFF"/>
      </a:accent3>
      <a:accent4>
        <a:srgbClr val="6C6D6C"/>
      </a:accent4>
      <a:accent5>
        <a:srgbClr val="96152C"/>
      </a:accent5>
      <a:accent6>
        <a:srgbClr val="000000"/>
      </a:accent6>
      <a:hlink>
        <a:srgbClr val="005193"/>
      </a:hlink>
      <a:folHlink>
        <a:srgbClr val="8037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lstStyle>
        <a:defPPr>
          <a:defRPr dirty="0" smtClean="0">
            <a:solidFill>
              <a:schemeClr val="bg1"/>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roject_x0020_Type xmlns="70bb3b8a-fdcf-4633-a0dd-f5ebc74ef473">--Select--</Project_x0020_Type>
    <Date_x0020_Posted xmlns="70bb3b8a-fdcf-4633-a0dd-f5ebc74ef473">2013-07-22T04:00:00+00:00</Date_x0020_Posted>
    <Audience xmlns="70bb3b8a-fdcf-4633-a0dd-f5ebc74ef473">
      <Value>--Select--</Value>
    </Audience>
    <Purpose xmlns="70bb3b8a-fdcf-4633-a0dd-f5ebc74ef473">--Select--</Purpose>
    <Piece_x0020_Code xmlns="70bb3b8a-fdcf-4633-a0dd-f5ebc74ef473">N/A - No Piece Code</Piece_x0020_Cod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3B6109D62F044A96229EDA6666855F" ma:contentTypeVersion="7" ma:contentTypeDescription="Create a new document." ma:contentTypeScope="" ma:versionID="c53ee76d8995a12acba3b0fa87ad577a">
  <xsd:schema xmlns:xsd="http://www.w3.org/2001/XMLSchema" xmlns:xs="http://www.w3.org/2001/XMLSchema" xmlns:p="http://schemas.microsoft.com/office/2006/metadata/properties" xmlns:ns2="70bb3b8a-fdcf-4633-a0dd-f5ebc74ef473" targetNamespace="http://schemas.microsoft.com/office/2006/metadata/properties" ma:root="true" ma:fieldsID="87a9084f18a7d2fc274a119d59924273" ns2:_="">
    <xsd:import namespace="70bb3b8a-fdcf-4633-a0dd-f5ebc74ef473"/>
    <xsd:element name="properties">
      <xsd:complexType>
        <xsd:sequence>
          <xsd:element name="documentManagement">
            <xsd:complexType>
              <xsd:all>
                <xsd:element ref="ns2:Audience" minOccurs="0"/>
                <xsd:element ref="ns2:Purpose"/>
                <xsd:element ref="ns2:Project_x0020_Type"/>
                <xsd:element ref="ns2:Date_x0020_Posted"/>
                <xsd:element ref="ns2:Piece_x0020_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bb3b8a-fdcf-4633-a0dd-f5ebc74ef473" elementFormDefault="qualified">
    <xsd:import namespace="http://schemas.microsoft.com/office/2006/documentManagement/types"/>
    <xsd:import namespace="http://schemas.microsoft.com/office/infopath/2007/PartnerControls"/>
    <xsd:element name="Audience" ma:index="2" nillable="true" ma:displayName="Audience" ma:default="--Select--" ma:internalName="Audience">
      <xsd:complexType>
        <xsd:complexContent>
          <xsd:extension base="dms:MultiChoice">
            <xsd:sequence>
              <xsd:element name="Value" maxOccurs="unbounded" minOccurs="0" nillable="true">
                <xsd:simpleType>
                  <xsd:restriction base="dms:Choice">
                    <xsd:enumeration value="--Select--"/>
                    <xsd:enumeration value="Folder"/>
                    <xsd:enumeration value="All Audiences"/>
                    <xsd:enumeration value="Financial Professional"/>
                    <xsd:enumeration value="Employer/Plan Sponsor"/>
                    <xsd:enumeration value="Employee/Participant"/>
                    <xsd:enumeration value="Institutional Partner"/>
                    <xsd:enumeration value="Investment Only"/>
                    <xsd:enumeration value="TPA"/>
                    <xsd:enumeration value="Internal"/>
                  </xsd:restriction>
                </xsd:simpleType>
              </xsd:element>
            </xsd:sequence>
          </xsd:extension>
        </xsd:complexContent>
      </xsd:complexType>
    </xsd:element>
    <xsd:element name="Purpose" ma:index="3" ma:displayName="Purpose" ma:default="--Select--" ma:description="--Select--&#10;Folder&#10;Introduce&#10;Educate&#10;Promote&#10;" ma:format="Dropdown" ma:internalName="Purpose">
      <xsd:simpleType>
        <xsd:restriction base="dms:Choice">
          <xsd:enumeration value="--Select--"/>
          <xsd:enumeration value="Folder"/>
          <xsd:enumeration value="Introduce"/>
          <xsd:enumeration value="Educate"/>
          <xsd:enumeration value="Promote"/>
        </xsd:restriction>
      </xsd:simpleType>
    </xsd:element>
    <xsd:element name="Project_x0020_Type" ma:index="4" ma:displayName="Project Type" ma:default="--Select--" ma:format="Dropdown" ma:internalName="Project_x0020_Type">
      <xsd:simpleType>
        <xsd:restriction base="dms:Choice">
          <xsd:enumeration value="--Select--"/>
          <xsd:enumeration value="Folder of various types"/>
          <xsd:enumeration value="Ad"/>
          <xsd:enumeration value="Article"/>
          <xsd:enumeration value="Banner"/>
          <xsd:enumeration value="Brochure"/>
          <xsd:enumeration value="Buzz"/>
          <xsd:enumeration value="Certificate"/>
          <xsd:enumeration value="Email"/>
          <xsd:enumeration value="Fact sheet"/>
          <xsd:enumeration value="Flyer"/>
          <xsd:enumeration value="Invite"/>
          <xsd:enumeration value="Letter"/>
          <xsd:enumeration value="Logo"/>
          <xsd:enumeration value="Newsletter"/>
          <xsd:enumeration value="PEK"/>
          <xsd:enumeration value="Postcard"/>
          <xsd:enumeration value="Poster"/>
          <xsd:enumeration value="Presentation"/>
          <xsd:enumeration value="Press release"/>
          <xsd:enumeration value="Print ad"/>
          <xsd:enumeration value="Proposal"/>
          <xsd:enumeration value="Proposal request form"/>
          <xsd:enumeration value="Sample statement"/>
          <xsd:enumeration value="Slim jim"/>
          <xsd:enumeration value="Statement insert"/>
          <xsd:enumeration value="Stuffer"/>
          <xsd:enumeration value="Template"/>
          <xsd:enumeration value="TPA SA"/>
          <xsd:enumeration value="Training"/>
        </xsd:restriction>
      </xsd:simpleType>
    </xsd:element>
    <xsd:element name="Date_x0020_Posted" ma:index="5" ma:displayName="Date Posted" ma:default="[today]" ma:format="DateOnly" ma:internalName="Date_x0020_Posted">
      <xsd:simpleType>
        <xsd:restriction base="dms:DateTime"/>
      </xsd:simpleType>
    </xsd:element>
    <xsd:element name="Piece_x0020_Code" ma:index="12" nillable="true" ma:displayName="Piece Code" ma:internalName="Piece_x0020_Cod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ma:readOnly="true"/>
        <xsd:element ref="dc:title" minOccurs="0" maxOccurs="1" ma:index="1"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AE55B9-47BF-46D1-A34F-2A9E78F5CCA5}">
  <ds:schemaRefs>
    <ds:schemaRef ds:uri="http://schemas.microsoft.com/sharepoint/v3/contenttype/forms"/>
  </ds:schemaRefs>
</ds:datastoreItem>
</file>

<file path=customXml/itemProps2.xml><?xml version="1.0" encoding="utf-8"?>
<ds:datastoreItem xmlns:ds="http://schemas.openxmlformats.org/officeDocument/2006/customXml" ds:itemID="{9D901463-AD05-4122-8BA1-C41C2D9D1E46}">
  <ds:schemaRefs>
    <ds:schemaRef ds:uri="http://schemas.microsoft.com/office/2006/metadata/properties"/>
    <ds:schemaRef ds:uri="70bb3b8a-fdcf-4633-a0dd-f5ebc74ef473"/>
  </ds:schemaRefs>
</ds:datastoreItem>
</file>

<file path=customXml/itemProps3.xml><?xml version="1.0" encoding="utf-8"?>
<ds:datastoreItem xmlns:ds="http://schemas.openxmlformats.org/officeDocument/2006/customXml" ds:itemID="{80BC3844-C939-4BA5-8A5B-75AAAECE7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bb3b8a-fdcf-4633-a0dd-f5ebc74ef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38774</TotalTime>
  <Words>5359</Words>
  <Application>Microsoft Macintosh PowerPoint</Application>
  <PresentationFormat>On-screen Show (4:3)</PresentationFormat>
  <Paragraphs>562</Paragraphs>
  <Slides>32</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Wingdings</vt:lpstr>
      <vt:lpstr>Office Theme</vt:lpstr>
      <vt:lpstr>Custom Design</vt:lpstr>
      <vt:lpstr>PowerPoint Presentation</vt:lpstr>
      <vt:lpstr>PowerPoint Presentation</vt:lpstr>
      <vt:lpstr>Planning made easy</vt:lpstr>
      <vt:lpstr>Why save now?</vt:lpstr>
      <vt:lpstr>Why save now?</vt:lpstr>
      <vt:lpstr>PowerPoint Presentation</vt:lpstr>
      <vt:lpstr>Why use your plan?</vt:lpstr>
      <vt:lpstr>Why use your plan?</vt:lpstr>
      <vt:lpstr>PowerPoint Presentation</vt:lpstr>
      <vt:lpstr>PowerPoint Presentation</vt:lpstr>
      <vt:lpstr>How much is enough?</vt:lpstr>
      <vt:lpstr>How much is enough?</vt:lpstr>
      <vt:lpstr>What ways can you invest?</vt:lpstr>
      <vt:lpstr>Investment selection</vt:lpstr>
      <vt:lpstr>Investment selection</vt:lpstr>
      <vt:lpstr>Target date retirement funds</vt:lpstr>
      <vt:lpstr>Join now!</vt:lpstr>
      <vt:lpstr>Guided tour of the website</vt:lpstr>
      <vt:lpstr>Ready to get started?</vt:lpstr>
      <vt:lpstr>PowerPoint Presentation</vt:lpstr>
      <vt:lpstr>PowerPoint Presentation</vt:lpstr>
      <vt:lpstr>PowerPoint Presentation</vt:lpstr>
      <vt:lpstr>Plan rules</vt:lpstr>
      <vt:lpstr>PowerPoint Presentation</vt:lpstr>
      <vt:lpstr>Selecting investments</vt:lpstr>
      <vt:lpstr>PowerPoint Presentation</vt:lpstr>
      <vt:lpstr>Automatic enrollment makes getting started easy</vt:lpstr>
      <vt:lpstr>PowerPoint Presentation</vt:lpstr>
      <vt:lpstr>Key dates to keep in mind</vt:lpstr>
      <vt:lpstr>PowerPoint Presentation</vt:lpstr>
      <vt:lpstr>Investment selection</vt:lpstr>
      <vt:lpstr>Investment selection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Vanguard Customized Deck__Final 2019</dc:title>
  <dc:creator>Lauren Barfels</dc:creator>
  <cp:lastModifiedBy>Jennifer Maroney</cp:lastModifiedBy>
  <cp:revision>694</cp:revision>
  <cp:lastPrinted>2015-03-27T14:23:06Z</cp:lastPrinted>
  <dcterms:created xsi:type="dcterms:W3CDTF">2013-04-25T20:28:58Z</dcterms:created>
  <dcterms:modified xsi:type="dcterms:W3CDTF">2023-08-04T20:16:56Z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0x010100523B6109D62F044A96229EDA6666855F</vt:lpwstr>
  </property>
  <property fmtid="{D5CDD505-2E9C-101B-9397-08002B2CF9AE}" pid="4" name="_NewReviewCycle">
    <vt:lpwstr/>
  </property>
</Properties>
</file>